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sldIdLst>
    <p:sldId id="644" r:id="rId3"/>
    <p:sldId id="696" r:id="rId4"/>
    <p:sldId id="694" r:id="rId5"/>
    <p:sldId id="846" r:id="rId6"/>
    <p:sldId id="820" r:id="rId7"/>
    <p:sldId id="839" r:id="rId8"/>
    <p:sldId id="799" r:id="rId9"/>
    <p:sldId id="849" r:id="rId10"/>
    <p:sldId id="850" r:id="rId11"/>
    <p:sldId id="841" r:id="rId12"/>
    <p:sldId id="842" r:id="rId13"/>
    <p:sldId id="843" r:id="rId14"/>
    <p:sldId id="711" r:id="rId15"/>
    <p:sldId id="779" r:id="rId16"/>
    <p:sldId id="732" r:id="rId17"/>
    <p:sldId id="733" r:id="rId18"/>
    <p:sldId id="864" r:id="rId19"/>
    <p:sldId id="589" r:id="rId20"/>
    <p:sldId id="856" r:id="rId21"/>
    <p:sldId id="858" r:id="rId22"/>
    <p:sldId id="811" r:id="rId23"/>
    <p:sldId id="734" r:id="rId24"/>
    <p:sldId id="791" r:id="rId25"/>
    <p:sldId id="835" r:id="rId26"/>
    <p:sldId id="793" r:id="rId27"/>
    <p:sldId id="735" r:id="rId28"/>
    <p:sldId id="736" r:id="rId29"/>
    <p:sldId id="854" r:id="rId30"/>
    <p:sldId id="807" r:id="rId31"/>
    <p:sldId id="862" r:id="rId32"/>
    <p:sldId id="737" r:id="rId33"/>
    <p:sldId id="867" r:id="rId34"/>
    <p:sldId id="738" r:id="rId35"/>
    <p:sldId id="739" r:id="rId36"/>
    <p:sldId id="740" r:id="rId37"/>
    <p:sldId id="844" r:id="rId38"/>
    <p:sldId id="741" r:id="rId39"/>
    <p:sldId id="742" r:id="rId40"/>
    <p:sldId id="848" r:id="rId41"/>
    <p:sldId id="743" r:id="rId42"/>
    <p:sldId id="744" r:id="rId43"/>
    <p:sldId id="834" r:id="rId44"/>
    <p:sldId id="837" r:id="rId45"/>
    <p:sldId id="838" r:id="rId46"/>
    <p:sldId id="754" r:id="rId47"/>
    <p:sldId id="800" r:id="rId48"/>
    <p:sldId id="745" r:id="rId49"/>
    <p:sldId id="746" r:id="rId50"/>
    <p:sldId id="747" r:id="rId51"/>
    <p:sldId id="861" r:id="rId52"/>
    <p:sldId id="795" r:id="rId53"/>
    <p:sldId id="598" r:id="rId54"/>
    <p:sldId id="757" r:id="rId55"/>
    <p:sldId id="756" r:id="rId56"/>
    <p:sldId id="758" r:id="rId57"/>
    <p:sldId id="836" r:id="rId58"/>
    <p:sldId id="760" r:id="rId59"/>
    <p:sldId id="833" r:id="rId60"/>
    <p:sldId id="866" r:id="rId61"/>
    <p:sldId id="759" r:id="rId62"/>
    <p:sldId id="761" r:id="rId63"/>
    <p:sldId id="762" r:id="rId64"/>
    <p:sldId id="763" r:id="rId65"/>
    <p:sldId id="770" r:id="rId66"/>
    <p:sldId id="818" r:id="rId67"/>
    <p:sldId id="792" r:id="rId68"/>
    <p:sldId id="805" r:id="rId69"/>
    <p:sldId id="806" r:id="rId70"/>
    <p:sldId id="847" r:id="rId71"/>
    <p:sldId id="817" r:id="rId72"/>
    <p:sldId id="845" r:id="rId73"/>
    <p:sldId id="830" r:id="rId74"/>
    <p:sldId id="831" r:id="rId75"/>
    <p:sldId id="832" r:id="rId76"/>
    <p:sldId id="828" r:id="rId77"/>
    <p:sldId id="755" r:id="rId78"/>
    <p:sldId id="684" r:id="rId79"/>
    <p:sldId id="714" r:id="rId80"/>
    <p:sldId id="716" r:id="rId81"/>
    <p:sldId id="685" r:id="rId82"/>
    <p:sldId id="780" r:id="rId83"/>
    <p:sldId id="865" r:id="rId84"/>
    <p:sldId id="827" r:id="rId85"/>
    <p:sldId id="274" r:id="rId86"/>
    <p:sldId id="707" r:id="rId87"/>
    <p:sldId id="860"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D3AC72-DE37-4AEC-B957-E42525D8DECB}" v="60" dt="2024-04-22T03:47:50.2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399" autoAdjust="0"/>
    <p:restoredTop sz="94660"/>
  </p:normalViewPr>
  <p:slideViewPr>
    <p:cSldViewPr snapToGrid="0">
      <p:cViewPr varScale="1">
        <p:scale>
          <a:sx n="81" d="100"/>
          <a:sy n="81" d="100"/>
        </p:scale>
        <p:origin x="32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viewProps" Target="viewProps.xml"/><Relationship Id="rId95" Type="http://schemas.openxmlformats.org/officeDocument/2006/relationships/customXml" Target="../customXml/item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theme" Target="theme/theme1.xml"/><Relationship Id="rId96"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customXml" Target="../customXml/item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stus Elleh" userId="98a4a9df-c185-44d1-b8a9-be31fd73d2bc" providerId="ADAL" clId="{6A14C1FE-4585-4923-9EC6-9BBD5973B6FD}"/>
    <pc:docChg chg="custSel addSld modSld">
      <pc:chgData name="Festus Elleh" userId="98a4a9df-c185-44d1-b8a9-be31fd73d2bc" providerId="ADAL" clId="{6A14C1FE-4585-4923-9EC6-9BBD5973B6FD}" dt="2023-08-10T22:28:37.268" v="490" actId="1076"/>
      <pc:docMkLst>
        <pc:docMk/>
      </pc:docMkLst>
      <pc:sldChg chg="addSp modSp mod">
        <pc:chgData name="Festus Elleh" userId="98a4a9df-c185-44d1-b8a9-be31fd73d2bc" providerId="ADAL" clId="{6A14C1FE-4585-4923-9EC6-9BBD5973B6FD}" dt="2023-08-07T16:43:09.823" v="455" actId="1076"/>
        <pc:sldMkLst>
          <pc:docMk/>
          <pc:sldMk cId="1871107547" sldId="733"/>
        </pc:sldMkLst>
        <pc:spChg chg="add mod">
          <ac:chgData name="Festus Elleh" userId="98a4a9df-c185-44d1-b8a9-be31fd73d2bc" providerId="ADAL" clId="{6A14C1FE-4585-4923-9EC6-9BBD5973B6FD}" dt="2023-08-07T16:43:09.823" v="455" actId="1076"/>
          <ac:spMkLst>
            <pc:docMk/>
            <pc:sldMk cId="1871107547" sldId="733"/>
            <ac:spMk id="4" creationId="{E9AB95F6-D238-66A2-155C-7D90D6B3441E}"/>
          </ac:spMkLst>
        </pc:spChg>
      </pc:sldChg>
      <pc:sldChg chg="modSp mod">
        <pc:chgData name="Festus Elleh" userId="98a4a9df-c185-44d1-b8a9-be31fd73d2bc" providerId="ADAL" clId="{6A14C1FE-4585-4923-9EC6-9BBD5973B6FD}" dt="2023-08-10T22:18:05.945" v="456" actId="1076"/>
        <pc:sldMkLst>
          <pc:docMk/>
          <pc:sldMk cId="2130640611" sldId="735"/>
        </pc:sldMkLst>
        <pc:picChg chg="mod">
          <ac:chgData name="Festus Elleh" userId="98a4a9df-c185-44d1-b8a9-be31fd73d2bc" providerId="ADAL" clId="{6A14C1FE-4585-4923-9EC6-9BBD5973B6FD}" dt="2023-08-10T22:18:05.945" v="456" actId="1076"/>
          <ac:picMkLst>
            <pc:docMk/>
            <pc:sldMk cId="2130640611" sldId="735"/>
            <ac:picMk id="4" creationId="{F9A0C4F1-E1CC-46AB-AAD6-B58EB79A9AEC}"/>
          </ac:picMkLst>
        </pc:picChg>
      </pc:sldChg>
      <pc:sldChg chg="addSp modSp new mod">
        <pc:chgData name="Festus Elleh" userId="98a4a9df-c185-44d1-b8a9-be31fd73d2bc" providerId="ADAL" clId="{6A14C1FE-4585-4923-9EC6-9BBD5973B6FD}" dt="2023-06-12T18:23:53.754" v="114" actId="6549"/>
        <pc:sldMkLst>
          <pc:docMk/>
          <pc:sldMk cId="3781049987" sldId="848"/>
        </pc:sldMkLst>
        <pc:spChg chg="add mod">
          <ac:chgData name="Festus Elleh" userId="98a4a9df-c185-44d1-b8a9-be31fd73d2bc" providerId="ADAL" clId="{6A14C1FE-4585-4923-9EC6-9BBD5973B6FD}" dt="2023-06-12T18:23:31.001" v="92" actId="14100"/>
          <ac:spMkLst>
            <pc:docMk/>
            <pc:sldMk cId="3781049987" sldId="848"/>
            <ac:spMk id="3" creationId="{1FAD6A93-AAD7-DD24-B61B-D4D56B248B56}"/>
          </ac:spMkLst>
        </pc:spChg>
        <pc:spChg chg="add mod">
          <ac:chgData name="Festus Elleh" userId="98a4a9df-c185-44d1-b8a9-be31fd73d2bc" providerId="ADAL" clId="{6A14C1FE-4585-4923-9EC6-9BBD5973B6FD}" dt="2023-06-12T18:23:53.754" v="114" actId="6549"/>
          <ac:spMkLst>
            <pc:docMk/>
            <pc:sldMk cId="3781049987" sldId="848"/>
            <ac:spMk id="5" creationId="{00A642F2-F6CC-BB99-F8E6-0DDFE065FC59}"/>
          </ac:spMkLst>
        </pc:spChg>
      </pc:sldChg>
      <pc:sldChg chg="addSp modSp new mod">
        <pc:chgData name="Festus Elleh" userId="98a4a9df-c185-44d1-b8a9-be31fd73d2bc" providerId="ADAL" clId="{6A14C1FE-4585-4923-9EC6-9BBD5973B6FD}" dt="2023-06-20T18:10:43.566" v="336" actId="1076"/>
        <pc:sldMkLst>
          <pc:docMk/>
          <pc:sldMk cId="2113123022" sldId="849"/>
        </pc:sldMkLst>
        <pc:spChg chg="add mod">
          <ac:chgData name="Festus Elleh" userId="98a4a9df-c185-44d1-b8a9-be31fd73d2bc" providerId="ADAL" clId="{6A14C1FE-4585-4923-9EC6-9BBD5973B6FD}" dt="2023-06-20T17:59:06.221" v="249" actId="20577"/>
          <ac:spMkLst>
            <pc:docMk/>
            <pc:sldMk cId="2113123022" sldId="849"/>
            <ac:spMk id="3" creationId="{8B28D337-08CE-C8D1-4CD0-BD7A263DF012}"/>
          </ac:spMkLst>
        </pc:spChg>
        <pc:spChg chg="add mod">
          <ac:chgData name="Festus Elleh" userId="98a4a9df-c185-44d1-b8a9-be31fd73d2bc" providerId="ADAL" clId="{6A14C1FE-4585-4923-9EC6-9BBD5973B6FD}" dt="2023-06-20T18:10:43.566" v="336" actId="1076"/>
          <ac:spMkLst>
            <pc:docMk/>
            <pc:sldMk cId="2113123022" sldId="849"/>
            <ac:spMk id="6" creationId="{D8D160F9-96A1-5F12-F848-00D684D56066}"/>
          </ac:spMkLst>
        </pc:spChg>
        <pc:picChg chg="add mod">
          <ac:chgData name="Festus Elleh" userId="98a4a9df-c185-44d1-b8a9-be31fd73d2bc" providerId="ADAL" clId="{6A14C1FE-4585-4923-9EC6-9BBD5973B6FD}" dt="2023-06-20T18:01:47.416" v="324" actId="1076"/>
          <ac:picMkLst>
            <pc:docMk/>
            <pc:sldMk cId="2113123022" sldId="849"/>
            <ac:picMk id="5" creationId="{14328C21-7A25-1DB9-CEAC-33A8F92EA124}"/>
          </ac:picMkLst>
        </pc:picChg>
      </pc:sldChg>
      <pc:sldChg chg="addSp modSp new mod">
        <pc:chgData name="Festus Elleh" userId="98a4a9df-c185-44d1-b8a9-be31fd73d2bc" providerId="ADAL" clId="{6A14C1FE-4585-4923-9EC6-9BBD5973B6FD}" dt="2023-06-26T16:33:25.534" v="439" actId="6549"/>
        <pc:sldMkLst>
          <pc:docMk/>
          <pc:sldMk cId="482793061" sldId="850"/>
        </pc:sldMkLst>
        <pc:spChg chg="add mod">
          <ac:chgData name="Festus Elleh" userId="98a4a9df-c185-44d1-b8a9-be31fd73d2bc" providerId="ADAL" clId="{6A14C1FE-4585-4923-9EC6-9BBD5973B6FD}" dt="2023-06-25T23:12:51.589" v="388" actId="20577"/>
          <ac:spMkLst>
            <pc:docMk/>
            <pc:sldMk cId="482793061" sldId="850"/>
            <ac:spMk id="2" creationId="{919843A3-448F-9C7D-F056-304FC3AD3365}"/>
          </ac:spMkLst>
        </pc:spChg>
        <pc:spChg chg="add mod">
          <ac:chgData name="Festus Elleh" userId="98a4a9df-c185-44d1-b8a9-be31fd73d2bc" providerId="ADAL" clId="{6A14C1FE-4585-4923-9EC6-9BBD5973B6FD}" dt="2023-06-25T23:16:05.746" v="391" actId="14100"/>
          <ac:spMkLst>
            <pc:docMk/>
            <pc:sldMk cId="482793061" sldId="850"/>
            <ac:spMk id="4" creationId="{3A2D2C10-B1AA-0C62-77B3-44AEAFEF731A}"/>
          </ac:spMkLst>
        </pc:spChg>
        <pc:spChg chg="add mod">
          <ac:chgData name="Festus Elleh" userId="98a4a9df-c185-44d1-b8a9-be31fd73d2bc" providerId="ADAL" clId="{6A14C1FE-4585-4923-9EC6-9BBD5973B6FD}" dt="2023-06-25T23:21:02.484" v="394" actId="14100"/>
          <ac:spMkLst>
            <pc:docMk/>
            <pc:sldMk cId="482793061" sldId="850"/>
            <ac:spMk id="6" creationId="{D1233069-3B33-AE58-237A-825090D0793B}"/>
          </ac:spMkLst>
        </pc:spChg>
        <pc:spChg chg="add mod">
          <ac:chgData name="Festus Elleh" userId="98a4a9df-c185-44d1-b8a9-be31fd73d2bc" providerId="ADAL" clId="{6A14C1FE-4585-4923-9EC6-9BBD5973B6FD}" dt="2023-06-26T16:33:25.534" v="439" actId="6549"/>
          <ac:spMkLst>
            <pc:docMk/>
            <pc:sldMk cId="482793061" sldId="850"/>
            <ac:spMk id="12" creationId="{19239DDA-752E-CCBA-4D44-1B7DA7398B70}"/>
          </ac:spMkLst>
        </pc:spChg>
        <pc:picChg chg="add">
          <ac:chgData name="Festus Elleh" userId="98a4a9df-c185-44d1-b8a9-be31fd73d2bc" providerId="ADAL" clId="{6A14C1FE-4585-4923-9EC6-9BBD5973B6FD}" dt="2023-06-25T23:27:07.244" v="395" actId="22"/>
          <ac:picMkLst>
            <pc:docMk/>
            <pc:sldMk cId="482793061" sldId="850"/>
            <ac:picMk id="8" creationId="{B2EB4507-0F4D-9C05-4D45-22D26B4DD264}"/>
          </ac:picMkLst>
        </pc:picChg>
        <pc:picChg chg="add mod">
          <ac:chgData name="Festus Elleh" userId="98a4a9df-c185-44d1-b8a9-be31fd73d2bc" providerId="ADAL" clId="{6A14C1FE-4585-4923-9EC6-9BBD5973B6FD}" dt="2023-06-25T23:28:55.705" v="398" actId="14100"/>
          <ac:picMkLst>
            <pc:docMk/>
            <pc:sldMk cId="482793061" sldId="850"/>
            <ac:picMk id="10" creationId="{837EE987-1381-1B96-FBF4-FF9737EC651E}"/>
          </ac:picMkLst>
        </pc:picChg>
      </pc:sldChg>
      <pc:sldChg chg="addSp modSp new mod">
        <pc:chgData name="Festus Elleh" userId="98a4a9df-c185-44d1-b8a9-be31fd73d2bc" providerId="ADAL" clId="{6A14C1FE-4585-4923-9EC6-9BBD5973B6FD}" dt="2023-06-25T23:48:37.367" v="437" actId="20577"/>
        <pc:sldMkLst>
          <pc:docMk/>
          <pc:sldMk cId="3958950791" sldId="851"/>
        </pc:sldMkLst>
        <pc:spChg chg="add mod">
          <ac:chgData name="Festus Elleh" userId="98a4a9df-c185-44d1-b8a9-be31fd73d2bc" providerId="ADAL" clId="{6A14C1FE-4585-4923-9EC6-9BBD5973B6FD}" dt="2023-06-25T23:48:37.367" v="437" actId="20577"/>
          <ac:spMkLst>
            <pc:docMk/>
            <pc:sldMk cId="3958950791" sldId="851"/>
            <ac:spMk id="3" creationId="{CEEB2D47-6895-FF94-C2EC-218B2F41F975}"/>
          </ac:spMkLst>
        </pc:spChg>
        <pc:spChg chg="add mod">
          <ac:chgData name="Festus Elleh" userId="98a4a9df-c185-44d1-b8a9-be31fd73d2bc" providerId="ADAL" clId="{6A14C1FE-4585-4923-9EC6-9BBD5973B6FD}" dt="2023-06-25T23:34:56.739" v="416" actId="20577"/>
          <ac:spMkLst>
            <pc:docMk/>
            <pc:sldMk cId="3958950791" sldId="851"/>
            <ac:spMk id="5" creationId="{4BBF91C0-912C-4C8D-60B6-4E9BE32C7D60}"/>
          </ac:spMkLst>
        </pc:spChg>
      </pc:sldChg>
      <pc:sldChg chg="addSp delSp modSp new mod">
        <pc:chgData name="Festus Elleh" userId="98a4a9df-c185-44d1-b8a9-be31fd73d2bc" providerId="ADAL" clId="{6A14C1FE-4585-4923-9EC6-9BBD5973B6FD}" dt="2023-06-27T14:17:23.144" v="452" actId="14100"/>
        <pc:sldMkLst>
          <pc:docMk/>
          <pc:sldMk cId="843528088" sldId="852"/>
        </pc:sldMkLst>
        <pc:spChg chg="add del mod">
          <ac:chgData name="Festus Elleh" userId="98a4a9df-c185-44d1-b8a9-be31fd73d2bc" providerId="ADAL" clId="{6A14C1FE-4585-4923-9EC6-9BBD5973B6FD}" dt="2023-06-27T14:16:44.484" v="444" actId="478"/>
          <ac:spMkLst>
            <pc:docMk/>
            <pc:sldMk cId="843528088" sldId="852"/>
            <ac:spMk id="2" creationId="{CA4D68A8-C317-7E4A-B366-E0820B852B02}"/>
          </ac:spMkLst>
        </pc:spChg>
        <pc:spChg chg="add mod">
          <ac:chgData name="Festus Elleh" userId="98a4a9df-c185-44d1-b8a9-be31fd73d2bc" providerId="ADAL" clId="{6A14C1FE-4585-4923-9EC6-9BBD5973B6FD}" dt="2023-06-27T14:17:11.936" v="448" actId="255"/>
          <ac:spMkLst>
            <pc:docMk/>
            <pc:sldMk cId="843528088" sldId="852"/>
            <ac:spMk id="4" creationId="{75B9663B-F902-65BF-8FCE-52BC5C6DEABF}"/>
          </ac:spMkLst>
        </pc:spChg>
        <pc:picChg chg="add mod">
          <ac:chgData name="Festus Elleh" userId="98a4a9df-c185-44d1-b8a9-be31fd73d2bc" providerId="ADAL" clId="{6A14C1FE-4585-4923-9EC6-9BBD5973B6FD}" dt="2023-06-27T14:17:23.144" v="452" actId="14100"/>
          <ac:picMkLst>
            <pc:docMk/>
            <pc:sldMk cId="843528088" sldId="852"/>
            <ac:picMk id="5" creationId="{DA115865-1AB6-D7CF-4A9A-2FB45AF979D4}"/>
          </ac:picMkLst>
        </pc:picChg>
        <pc:picChg chg="add del mod">
          <ac:chgData name="Festus Elleh" userId="98a4a9df-c185-44d1-b8a9-be31fd73d2bc" providerId="ADAL" clId="{6A14C1FE-4585-4923-9EC6-9BBD5973B6FD}" dt="2023-06-27T14:16:44.484" v="444" actId="478"/>
          <ac:picMkLst>
            <pc:docMk/>
            <pc:sldMk cId="843528088" sldId="852"/>
            <ac:picMk id="1025" creationId="{47025EEF-E7C0-57DE-1755-2EEEB0D8E2C1}"/>
          </ac:picMkLst>
        </pc:picChg>
      </pc:sldChg>
      <pc:sldChg chg="addSp modSp new mod">
        <pc:chgData name="Festus Elleh" userId="98a4a9df-c185-44d1-b8a9-be31fd73d2bc" providerId="ADAL" clId="{6A14C1FE-4585-4923-9EC6-9BBD5973B6FD}" dt="2023-08-10T22:28:37.268" v="490" actId="1076"/>
        <pc:sldMkLst>
          <pc:docMk/>
          <pc:sldMk cId="4205853263" sldId="853"/>
        </pc:sldMkLst>
        <pc:spChg chg="add mod">
          <ac:chgData name="Festus Elleh" userId="98a4a9df-c185-44d1-b8a9-be31fd73d2bc" providerId="ADAL" clId="{6A14C1FE-4585-4923-9EC6-9BBD5973B6FD}" dt="2023-08-10T22:28:34.086" v="489" actId="113"/>
          <ac:spMkLst>
            <pc:docMk/>
            <pc:sldMk cId="4205853263" sldId="853"/>
            <ac:spMk id="5" creationId="{84A64251-46A7-2D3C-9C4D-2BC4264CD759}"/>
          </ac:spMkLst>
        </pc:spChg>
        <pc:picChg chg="add mod">
          <ac:chgData name="Festus Elleh" userId="98a4a9df-c185-44d1-b8a9-be31fd73d2bc" providerId="ADAL" clId="{6A14C1FE-4585-4923-9EC6-9BBD5973B6FD}" dt="2023-08-10T22:28:37.268" v="490" actId="1076"/>
          <ac:picMkLst>
            <pc:docMk/>
            <pc:sldMk cId="4205853263" sldId="853"/>
            <ac:picMk id="3" creationId="{E2730F19-63CE-9519-34E3-27349744A947}"/>
          </ac:picMkLst>
        </pc:picChg>
      </pc:sldChg>
    </pc:docChg>
  </pc:docChgLst>
  <pc:docChgLst>
    <pc:chgData name="Festus Elleh" userId="98a4a9df-c185-44d1-b8a9-be31fd73d2bc" providerId="ADAL" clId="{2FD3AC72-DE37-4AEC-B957-E42525D8DECB}"/>
    <pc:docChg chg="undo custSel addSld delSld modSld sldOrd">
      <pc:chgData name="Festus Elleh" userId="98a4a9df-c185-44d1-b8a9-be31fd73d2bc" providerId="ADAL" clId="{2FD3AC72-DE37-4AEC-B957-E42525D8DECB}" dt="2024-04-22T03:54:55.799" v="1533" actId="1076"/>
      <pc:docMkLst>
        <pc:docMk/>
      </pc:docMkLst>
      <pc:sldChg chg="add del">
        <pc:chgData name="Festus Elleh" userId="98a4a9df-c185-44d1-b8a9-be31fd73d2bc" providerId="ADAL" clId="{2FD3AC72-DE37-4AEC-B957-E42525D8DECB}" dt="2024-04-21T18:13:39.915" v="951" actId="2696"/>
        <pc:sldMkLst>
          <pc:docMk/>
          <pc:sldMk cId="467750249" sldId="274"/>
        </pc:sldMkLst>
      </pc:sldChg>
      <pc:sldChg chg="add">
        <pc:chgData name="Festus Elleh" userId="98a4a9df-c185-44d1-b8a9-be31fd73d2bc" providerId="ADAL" clId="{2FD3AC72-DE37-4AEC-B957-E42525D8DECB}" dt="2024-04-21T18:13:52.256" v="955"/>
        <pc:sldMkLst>
          <pc:docMk/>
          <pc:sldMk cId="1361595188" sldId="274"/>
        </pc:sldMkLst>
      </pc:sldChg>
      <pc:sldChg chg="addSp delSp add del setBg delDesignElem">
        <pc:chgData name="Festus Elleh" userId="98a4a9df-c185-44d1-b8a9-be31fd73d2bc" providerId="ADAL" clId="{2FD3AC72-DE37-4AEC-B957-E42525D8DECB}" dt="2024-04-21T18:13:52.237" v="954"/>
        <pc:sldMkLst>
          <pc:docMk/>
          <pc:sldMk cId="3645388667" sldId="274"/>
        </pc:sldMkLst>
        <pc:spChg chg="add del">
          <ac:chgData name="Festus Elleh" userId="98a4a9df-c185-44d1-b8a9-be31fd73d2bc" providerId="ADAL" clId="{2FD3AC72-DE37-4AEC-B957-E42525D8DECB}" dt="2024-04-21T18:13:52.237" v="954"/>
          <ac:spMkLst>
            <pc:docMk/>
            <pc:sldMk cId="3645388667" sldId="274"/>
            <ac:spMk id="12" creationId="{907EF6B7-1338-4443-8C46-6A318D952DFD}"/>
          </ac:spMkLst>
        </pc:spChg>
        <pc:spChg chg="add del">
          <ac:chgData name="Festus Elleh" userId="98a4a9df-c185-44d1-b8a9-be31fd73d2bc" providerId="ADAL" clId="{2FD3AC72-DE37-4AEC-B957-E42525D8DECB}" dt="2024-04-21T18:13:52.237" v="954"/>
          <ac:spMkLst>
            <pc:docMk/>
            <pc:sldMk cId="3645388667" sldId="274"/>
            <ac:spMk id="14" creationId="{DAAE4CDD-124C-4DCF-9584-B6033B545DD5}"/>
          </ac:spMkLst>
        </pc:spChg>
        <pc:spChg chg="add del">
          <ac:chgData name="Festus Elleh" userId="98a4a9df-c185-44d1-b8a9-be31fd73d2bc" providerId="ADAL" clId="{2FD3AC72-DE37-4AEC-B957-E42525D8DECB}" dt="2024-04-21T18:13:52.237" v="954"/>
          <ac:spMkLst>
            <pc:docMk/>
            <pc:sldMk cId="3645388667" sldId="274"/>
            <ac:spMk id="16" creationId="{081E4A58-353D-44AE-B2FC-2A74E2E400F7}"/>
          </ac:spMkLst>
        </pc:spChg>
      </pc:sldChg>
      <pc:sldChg chg="del">
        <pc:chgData name="Festus Elleh" userId="98a4a9df-c185-44d1-b8a9-be31fd73d2bc" providerId="ADAL" clId="{2FD3AC72-DE37-4AEC-B957-E42525D8DECB}" dt="2024-04-21T18:19:25.586" v="964" actId="47"/>
        <pc:sldMkLst>
          <pc:docMk/>
          <pc:sldMk cId="3993729701" sldId="587"/>
        </pc:sldMkLst>
      </pc:sldChg>
      <pc:sldChg chg="modSp mod">
        <pc:chgData name="Festus Elleh" userId="98a4a9df-c185-44d1-b8a9-be31fd73d2bc" providerId="ADAL" clId="{2FD3AC72-DE37-4AEC-B957-E42525D8DECB}" dt="2024-04-22T03:43:34.713" v="1464" actId="6549"/>
        <pc:sldMkLst>
          <pc:docMk/>
          <pc:sldMk cId="3906960814" sldId="589"/>
        </pc:sldMkLst>
        <pc:spChg chg="mod">
          <ac:chgData name="Festus Elleh" userId="98a4a9df-c185-44d1-b8a9-be31fd73d2bc" providerId="ADAL" clId="{2FD3AC72-DE37-4AEC-B957-E42525D8DECB}" dt="2024-04-22T03:43:34.713" v="1464" actId="6549"/>
          <ac:spMkLst>
            <pc:docMk/>
            <pc:sldMk cId="3906960814" sldId="589"/>
            <ac:spMk id="3" creationId="{E94C0C59-2C3F-4FB6-8C16-8BEB195BF353}"/>
          </ac:spMkLst>
        </pc:spChg>
      </pc:sldChg>
      <pc:sldChg chg="addSp delSp mod">
        <pc:chgData name="Festus Elleh" userId="98a4a9df-c185-44d1-b8a9-be31fd73d2bc" providerId="ADAL" clId="{2FD3AC72-DE37-4AEC-B957-E42525D8DECB}" dt="2024-02-26T14:46:18.452" v="460" actId="478"/>
        <pc:sldMkLst>
          <pc:docMk/>
          <pc:sldMk cId="3600652882" sldId="644"/>
        </pc:sldMkLst>
        <pc:spChg chg="add del">
          <ac:chgData name="Festus Elleh" userId="98a4a9df-c185-44d1-b8a9-be31fd73d2bc" providerId="ADAL" clId="{2FD3AC72-DE37-4AEC-B957-E42525D8DECB}" dt="2024-02-26T14:46:18.452" v="460" actId="478"/>
          <ac:spMkLst>
            <pc:docMk/>
            <pc:sldMk cId="3600652882" sldId="644"/>
            <ac:spMk id="4" creationId="{346B1BE6-D044-CFBA-5F3C-6862FAEFB6D3}"/>
          </ac:spMkLst>
        </pc:spChg>
      </pc:sldChg>
      <pc:sldChg chg="modSp mod">
        <pc:chgData name="Festus Elleh" userId="98a4a9df-c185-44d1-b8a9-be31fd73d2bc" providerId="ADAL" clId="{2FD3AC72-DE37-4AEC-B957-E42525D8DECB}" dt="2024-04-21T18:02:58.138" v="892" actId="20577"/>
        <pc:sldMkLst>
          <pc:docMk/>
          <pc:sldMk cId="3112436312" sldId="696"/>
        </pc:sldMkLst>
        <pc:spChg chg="mod">
          <ac:chgData name="Festus Elleh" userId="98a4a9df-c185-44d1-b8a9-be31fd73d2bc" providerId="ADAL" clId="{2FD3AC72-DE37-4AEC-B957-E42525D8DECB}" dt="2024-04-21T18:02:58.138" v="892" actId="20577"/>
          <ac:spMkLst>
            <pc:docMk/>
            <pc:sldMk cId="3112436312" sldId="696"/>
            <ac:spMk id="4" creationId="{0BBF7A30-395A-40E5-8DED-1C956FC5FBE6}"/>
          </ac:spMkLst>
        </pc:spChg>
      </pc:sldChg>
      <pc:sldChg chg="add del">
        <pc:chgData name="Festus Elleh" userId="98a4a9df-c185-44d1-b8a9-be31fd73d2bc" providerId="ADAL" clId="{2FD3AC72-DE37-4AEC-B957-E42525D8DECB}" dt="2024-04-21T18:19:48.083" v="967"/>
        <pc:sldMkLst>
          <pc:docMk/>
          <pc:sldMk cId="761894644" sldId="707"/>
        </pc:sldMkLst>
      </pc:sldChg>
      <pc:sldChg chg="add">
        <pc:chgData name="Festus Elleh" userId="98a4a9df-c185-44d1-b8a9-be31fd73d2bc" providerId="ADAL" clId="{2FD3AC72-DE37-4AEC-B957-E42525D8DECB}" dt="2024-04-21T18:19:48.103" v="968"/>
        <pc:sldMkLst>
          <pc:docMk/>
          <pc:sldMk cId="2365225937" sldId="707"/>
        </pc:sldMkLst>
      </pc:sldChg>
      <pc:sldChg chg="modSp del mod">
        <pc:chgData name="Festus Elleh" userId="98a4a9df-c185-44d1-b8a9-be31fd73d2bc" providerId="ADAL" clId="{2FD3AC72-DE37-4AEC-B957-E42525D8DECB}" dt="2024-04-21T18:19:36.961" v="965" actId="2696"/>
        <pc:sldMkLst>
          <pc:docMk/>
          <pc:sldMk cId="3237610076" sldId="707"/>
        </pc:sldMkLst>
        <pc:spChg chg="mod">
          <ac:chgData name="Festus Elleh" userId="98a4a9df-c185-44d1-b8a9-be31fd73d2bc" providerId="ADAL" clId="{2FD3AC72-DE37-4AEC-B957-E42525D8DECB}" dt="2024-04-21T18:05:32.673" v="904" actId="6549"/>
          <ac:spMkLst>
            <pc:docMk/>
            <pc:sldMk cId="3237610076" sldId="707"/>
            <ac:spMk id="3" creationId="{B0AC96BE-DC55-4CB2-B46D-7AC76545922E}"/>
          </ac:spMkLst>
        </pc:spChg>
      </pc:sldChg>
      <pc:sldChg chg="modSp mod">
        <pc:chgData name="Festus Elleh" userId="98a4a9df-c185-44d1-b8a9-be31fd73d2bc" providerId="ADAL" clId="{2FD3AC72-DE37-4AEC-B957-E42525D8DECB}" dt="2024-04-22T03:41:08.372" v="1454" actId="20577"/>
        <pc:sldMkLst>
          <pc:docMk/>
          <pc:sldMk cId="2581358499" sldId="711"/>
        </pc:sldMkLst>
        <pc:spChg chg="mod">
          <ac:chgData name="Festus Elleh" userId="98a4a9df-c185-44d1-b8a9-be31fd73d2bc" providerId="ADAL" clId="{2FD3AC72-DE37-4AEC-B957-E42525D8DECB}" dt="2024-04-22T03:41:08.372" v="1454" actId="20577"/>
          <ac:spMkLst>
            <pc:docMk/>
            <pc:sldMk cId="2581358499" sldId="711"/>
            <ac:spMk id="3" creationId="{14AA93EC-32F9-4D07-BC69-466FF390AFFB}"/>
          </ac:spMkLst>
        </pc:spChg>
      </pc:sldChg>
      <pc:sldChg chg="modSp mod">
        <pc:chgData name="Festus Elleh" userId="98a4a9df-c185-44d1-b8a9-be31fd73d2bc" providerId="ADAL" clId="{2FD3AC72-DE37-4AEC-B957-E42525D8DECB}" dt="2024-04-22T03:42:40.190" v="1462" actId="14100"/>
        <pc:sldMkLst>
          <pc:docMk/>
          <pc:sldMk cId="2732298686" sldId="732"/>
        </pc:sldMkLst>
        <pc:spChg chg="mod">
          <ac:chgData name="Festus Elleh" userId="98a4a9df-c185-44d1-b8a9-be31fd73d2bc" providerId="ADAL" clId="{2FD3AC72-DE37-4AEC-B957-E42525D8DECB}" dt="2024-04-22T03:42:34.443" v="1460" actId="1076"/>
          <ac:spMkLst>
            <pc:docMk/>
            <pc:sldMk cId="2732298686" sldId="732"/>
            <ac:spMk id="3" creationId="{14AA93EC-32F9-4D07-BC69-466FF390AFFB}"/>
          </ac:spMkLst>
        </pc:spChg>
        <pc:spChg chg="mod">
          <ac:chgData name="Festus Elleh" userId="98a4a9df-c185-44d1-b8a9-be31fd73d2bc" providerId="ADAL" clId="{2FD3AC72-DE37-4AEC-B957-E42525D8DECB}" dt="2024-04-22T03:42:40.190" v="1462" actId="14100"/>
          <ac:spMkLst>
            <pc:docMk/>
            <pc:sldMk cId="2732298686" sldId="732"/>
            <ac:spMk id="6" creationId="{B96A29F0-961C-4E6B-9155-BDD20DD7BDBB}"/>
          </ac:spMkLst>
        </pc:spChg>
      </pc:sldChg>
      <pc:sldChg chg="modSp mod">
        <pc:chgData name="Festus Elleh" userId="98a4a9df-c185-44d1-b8a9-be31fd73d2bc" providerId="ADAL" clId="{2FD3AC72-DE37-4AEC-B957-E42525D8DECB}" dt="2024-03-18T22:53:08.742" v="886" actId="20577"/>
        <pc:sldMkLst>
          <pc:docMk/>
          <pc:sldMk cId="1871107547" sldId="733"/>
        </pc:sldMkLst>
        <pc:spChg chg="mod">
          <ac:chgData name="Festus Elleh" userId="98a4a9df-c185-44d1-b8a9-be31fd73d2bc" providerId="ADAL" clId="{2FD3AC72-DE37-4AEC-B957-E42525D8DECB}" dt="2024-03-18T22:53:08.742" v="886" actId="20577"/>
          <ac:spMkLst>
            <pc:docMk/>
            <pc:sldMk cId="1871107547" sldId="733"/>
            <ac:spMk id="3" creationId="{9410246B-D39C-411F-B933-77152405EB2E}"/>
          </ac:spMkLst>
        </pc:spChg>
      </pc:sldChg>
      <pc:sldChg chg="modSp mod">
        <pc:chgData name="Festus Elleh" userId="98a4a9df-c185-44d1-b8a9-be31fd73d2bc" providerId="ADAL" clId="{2FD3AC72-DE37-4AEC-B957-E42525D8DECB}" dt="2024-01-16T15:38:13.905" v="0" actId="1076"/>
        <pc:sldMkLst>
          <pc:docMk/>
          <pc:sldMk cId="2499452878" sldId="739"/>
        </pc:sldMkLst>
        <pc:picChg chg="mod">
          <ac:chgData name="Festus Elleh" userId="98a4a9df-c185-44d1-b8a9-be31fd73d2bc" providerId="ADAL" clId="{2FD3AC72-DE37-4AEC-B957-E42525D8DECB}" dt="2024-01-16T15:38:13.905" v="0" actId="1076"/>
          <ac:picMkLst>
            <pc:docMk/>
            <pc:sldMk cId="2499452878" sldId="739"/>
            <ac:picMk id="12" creationId="{052C8131-5FCB-45B6-8F0E-D8C12DE854B0}"/>
          </ac:picMkLst>
        </pc:picChg>
      </pc:sldChg>
      <pc:sldChg chg="addSp modSp mod">
        <pc:chgData name="Festus Elleh" userId="98a4a9df-c185-44d1-b8a9-be31fd73d2bc" providerId="ADAL" clId="{2FD3AC72-DE37-4AEC-B957-E42525D8DECB}" dt="2024-03-18T19:11:23.363" v="689" actId="14100"/>
        <pc:sldMkLst>
          <pc:docMk/>
          <pc:sldMk cId="145863316" sldId="744"/>
        </pc:sldMkLst>
        <pc:spChg chg="add mod">
          <ac:chgData name="Festus Elleh" userId="98a4a9df-c185-44d1-b8a9-be31fd73d2bc" providerId="ADAL" clId="{2FD3AC72-DE37-4AEC-B957-E42525D8DECB}" dt="2024-03-18T19:10:25.854" v="687" actId="20577"/>
          <ac:spMkLst>
            <pc:docMk/>
            <pc:sldMk cId="145863316" sldId="744"/>
            <ac:spMk id="4" creationId="{D4F736A3-1084-FAE3-5B08-8D837EFBE15E}"/>
          </ac:spMkLst>
        </pc:spChg>
        <pc:spChg chg="mod">
          <ac:chgData name="Festus Elleh" userId="98a4a9df-c185-44d1-b8a9-be31fd73d2bc" providerId="ADAL" clId="{2FD3AC72-DE37-4AEC-B957-E42525D8DECB}" dt="2024-03-18T19:11:19.355" v="688" actId="14100"/>
          <ac:spMkLst>
            <pc:docMk/>
            <pc:sldMk cId="145863316" sldId="744"/>
            <ac:spMk id="6" creationId="{668D6EC8-3DFD-4900-981A-BAB12291FA9E}"/>
          </ac:spMkLst>
        </pc:spChg>
        <pc:picChg chg="mod">
          <ac:chgData name="Festus Elleh" userId="98a4a9df-c185-44d1-b8a9-be31fd73d2bc" providerId="ADAL" clId="{2FD3AC72-DE37-4AEC-B957-E42525D8DECB}" dt="2024-03-18T19:11:23.363" v="689" actId="14100"/>
          <ac:picMkLst>
            <pc:docMk/>
            <pc:sldMk cId="145863316" sldId="744"/>
            <ac:picMk id="8" creationId="{1E72F808-5ACD-4316-87E1-8FDBD37C489A}"/>
          </ac:picMkLst>
        </pc:picChg>
      </pc:sldChg>
      <pc:sldChg chg="add del">
        <pc:chgData name="Festus Elleh" userId="98a4a9df-c185-44d1-b8a9-be31fd73d2bc" providerId="ADAL" clId="{2FD3AC72-DE37-4AEC-B957-E42525D8DECB}" dt="2024-04-22T03:48:28.184" v="1495" actId="47"/>
        <pc:sldMkLst>
          <pc:docMk/>
          <pc:sldMk cId="1921512268" sldId="754"/>
        </pc:sldMkLst>
      </pc:sldChg>
      <pc:sldChg chg="addSp delSp modSp mod setBg">
        <pc:chgData name="Festus Elleh" userId="98a4a9df-c185-44d1-b8a9-be31fd73d2bc" providerId="ADAL" clId="{2FD3AC72-DE37-4AEC-B957-E42525D8DECB}" dt="2024-04-22T02:42:42.793" v="1371" actId="255"/>
        <pc:sldMkLst>
          <pc:docMk/>
          <pc:sldMk cId="1065092006" sldId="759"/>
        </pc:sldMkLst>
        <pc:spChg chg="mod">
          <ac:chgData name="Festus Elleh" userId="98a4a9df-c185-44d1-b8a9-be31fd73d2bc" providerId="ADAL" clId="{2FD3AC72-DE37-4AEC-B957-E42525D8DECB}" dt="2024-04-22T02:42:02.427" v="1366" actId="1076"/>
          <ac:spMkLst>
            <pc:docMk/>
            <pc:sldMk cId="1065092006" sldId="759"/>
            <ac:spMk id="3" creationId="{F47B0399-E0CD-4B30-B0D9-A8A8C31F4C04}"/>
          </ac:spMkLst>
        </pc:spChg>
        <pc:spChg chg="mod">
          <ac:chgData name="Festus Elleh" userId="98a4a9df-c185-44d1-b8a9-be31fd73d2bc" providerId="ADAL" clId="{2FD3AC72-DE37-4AEC-B957-E42525D8DECB}" dt="2024-04-22T02:42:42.793" v="1371" actId="255"/>
          <ac:spMkLst>
            <pc:docMk/>
            <pc:sldMk cId="1065092006" sldId="759"/>
            <ac:spMk id="7" creationId="{01902FB5-F0AC-43D5-8B0A-F132EA88F127}"/>
          </ac:spMkLst>
        </pc:spChg>
        <pc:spChg chg="add">
          <ac:chgData name="Festus Elleh" userId="98a4a9df-c185-44d1-b8a9-be31fd73d2bc" providerId="ADAL" clId="{2FD3AC72-DE37-4AEC-B957-E42525D8DECB}" dt="2024-04-22T02:41:28.278" v="1363" actId="26606"/>
          <ac:spMkLst>
            <pc:docMk/>
            <pc:sldMk cId="1065092006" sldId="759"/>
            <ac:spMk id="20" creationId="{8B226A40-22CC-40E5-9EC4-5163536C62A0}"/>
          </ac:spMkLst>
        </pc:spChg>
        <pc:spChg chg="add">
          <ac:chgData name="Festus Elleh" userId="98a4a9df-c185-44d1-b8a9-be31fd73d2bc" providerId="ADAL" clId="{2FD3AC72-DE37-4AEC-B957-E42525D8DECB}" dt="2024-04-22T02:41:28.278" v="1363" actId="26606"/>
          <ac:spMkLst>
            <pc:docMk/>
            <pc:sldMk cId="1065092006" sldId="759"/>
            <ac:spMk id="28" creationId="{9D2CA3DB-2141-4DE2-9F8A-9E5561DDFDA7}"/>
          </ac:spMkLst>
        </pc:spChg>
        <pc:grpChg chg="add">
          <ac:chgData name="Festus Elleh" userId="98a4a9df-c185-44d1-b8a9-be31fd73d2bc" providerId="ADAL" clId="{2FD3AC72-DE37-4AEC-B957-E42525D8DECB}" dt="2024-04-22T02:41:28.278" v="1363" actId="26606"/>
          <ac:grpSpMkLst>
            <pc:docMk/>
            <pc:sldMk cId="1065092006" sldId="759"/>
            <ac:grpSpMk id="12" creationId="{6BD642B1-E8A0-4B5B-8E4A-D8EF15A08E32}"/>
          </ac:grpSpMkLst>
        </pc:grpChg>
        <pc:grpChg chg="add">
          <ac:chgData name="Festus Elleh" userId="98a4a9df-c185-44d1-b8a9-be31fd73d2bc" providerId="ADAL" clId="{2FD3AC72-DE37-4AEC-B957-E42525D8DECB}" dt="2024-04-22T02:41:28.278" v="1363" actId="26606"/>
          <ac:grpSpMkLst>
            <pc:docMk/>
            <pc:sldMk cId="1065092006" sldId="759"/>
            <ac:grpSpMk id="22" creationId="{6BB9B7D3-101C-4F55-A956-62DA4AAD40E3}"/>
          </ac:grpSpMkLst>
        </pc:grpChg>
        <pc:picChg chg="del">
          <ac:chgData name="Festus Elleh" userId="98a4a9df-c185-44d1-b8a9-be31fd73d2bc" providerId="ADAL" clId="{2FD3AC72-DE37-4AEC-B957-E42525D8DECB}" dt="2024-04-22T02:31:39.138" v="1315" actId="478"/>
          <ac:picMkLst>
            <pc:docMk/>
            <pc:sldMk cId="1065092006" sldId="759"/>
            <ac:picMk id="4" creationId="{88B71172-ABD5-4937-BB8E-0320F9518E14}"/>
          </ac:picMkLst>
        </pc:picChg>
        <pc:picChg chg="mod ord">
          <ac:chgData name="Festus Elleh" userId="98a4a9df-c185-44d1-b8a9-be31fd73d2bc" providerId="ADAL" clId="{2FD3AC72-DE37-4AEC-B957-E42525D8DECB}" dt="2024-04-22T02:41:28.278" v="1363" actId="26606"/>
          <ac:picMkLst>
            <pc:docMk/>
            <pc:sldMk cId="1065092006" sldId="759"/>
            <ac:picMk id="5" creationId="{5A1E75AA-5CEC-47FA-8013-E9E009AE70DD}"/>
          </ac:picMkLst>
        </pc:picChg>
        <pc:picChg chg="add mod">
          <ac:chgData name="Festus Elleh" userId="98a4a9df-c185-44d1-b8a9-be31fd73d2bc" providerId="ADAL" clId="{2FD3AC72-DE37-4AEC-B957-E42525D8DECB}" dt="2024-04-22T02:41:28.278" v="1363" actId="26606"/>
          <ac:picMkLst>
            <pc:docMk/>
            <pc:sldMk cId="1065092006" sldId="759"/>
            <ac:picMk id="6" creationId="{0E424733-5203-3D8C-2C1C-381D22115512}"/>
          </ac:picMkLst>
        </pc:picChg>
        <pc:cxnChg chg="add">
          <ac:chgData name="Festus Elleh" userId="98a4a9df-c185-44d1-b8a9-be31fd73d2bc" providerId="ADAL" clId="{2FD3AC72-DE37-4AEC-B957-E42525D8DECB}" dt="2024-04-22T02:41:28.278" v="1363" actId="26606"/>
          <ac:cxnSpMkLst>
            <pc:docMk/>
            <pc:sldMk cId="1065092006" sldId="759"/>
            <ac:cxnSpMk id="18" creationId="{1870FE29-3AF7-4226-8303-7C1B0B8E1F68}"/>
          </ac:cxnSpMkLst>
        </pc:cxnChg>
        <pc:cxnChg chg="add">
          <ac:chgData name="Festus Elleh" userId="98a4a9df-c185-44d1-b8a9-be31fd73d2bc" providerId="ADAL" clId="{2FD3AC72-DE37-4AEC-B957-E42525D8DECB}" dt="2024-04-22T02:41:28.278" v="1363" actId="26606"/>
          <ac:cxnSpMkLst>
            <pc:docMk/>
            <pc:sldMk cId="1065092006" sldId="759"/>
            <ac:cxnSpMk id="30" creationId="{1214B64F-D291-4308-B071-A2678ED782A7}"/>
          </ac:cxnSpMkLst>
        </pc:cxnChg>
      </pc:sldChg>
      <pc:sldChg chg="modSp mod ord">
        <pc:chgData name="Festus Elleh" userId="98a4a9df-c185-44d1-b8a9-be31fd73d2bc" providerId="ADAL" clId="{2FD3AC72-DE37-4AEC-B957-E42525D8DECB}" dt="2024-04-22T02:45:17.655" v="1383" actId="207"/>
        <pc:sldMkLst>
          <pc:docMk/>
          <pc:sldMk cId="3452907432" sldId="760"/>
        </pc:sldMkLst>
        <pc:spChg chg="mod">
          <ac:chgData name="Festus Elleh" userId="98a4a9df-c185-44d1-b8a9-be31fd73d2bc" providerId="ADAL" clId="{2FD3AC72-DE37-4AEC-B957-E42525D8DECB}" dt="2024-04-22T02:45:17.655" v="1383" actId="207"/>
          <ac:spMkLst>
            <pc:docMk/>
            <pc:sldMk cId="3452907432" sldId="760"/>
            <ac:spMk id="5" creationId="{E9D7DC79-BC97-4C9B-B8B6-36C5891E192F}"/>
          </ac:spMkLst>
        </pc:spChg>
      </pc:sldChg>
      <pc:sldChg chg="modSp mod">
        <pc:chgData name="Festus Elleh" userId="98a4a9df-c185-44d1-b8a9-be31fd73d2bc" providerId="ADAL" clId="{2FD3AC72-DE37-4AEC-B957-E42525D8DECB}" dt="2024-01-31T03:19:17.294" v="72" actId="6549"/>
        <pc:sldMkLst>
          <pc:docMk/>
          <pc:sldMk cId="2191107981" sldId="795"/>
        </pc:sldMkLst>
        <pc:spChg chg="mod">
          <ac:chgData name="Festus Elleh" userId="98a4a9df-c185-44d1-b8a9-be31fd73d2bc" providerId="ADAL" clId="{2FD3AC72-DE37-4AEC-B957-E42525D8DECB}" dt="2024-01-31T03:19:17.294" v="72" actId="6549"/>
          <ac:spMkLst>
            <pc:docMk/>
            <pc:sldMk cId="2191107981" sldId="795"/>
            <ac:spMk id="3" creationId="{790448D0-56D4-4752-9DD6-8ADB261F6377}"/>
          </ac:spMkLst>
        </pc:spChg>
      </pc:sldChg>
      <pc:sldChg chg="modSp del mod">
        <pc:chgData name="Festus Elleh" userId="98a4a9df-c185-44d1-b8a9-be31fd73d2bc" providerId="ADAL" clId="{2FD3AC72-DE37-4AEC-B957-E42525D8DECB}" dt="2024-04-21T18:23:27.855" v="999" actId="47"/>
        <pc:sldMkLst>
          <pc:docMk/>
          <pc:sldMk cId="1679627889" sldId="797"/>
        </pc:sldMkLst>
        <pc:spChg chg="mod">
          <ac:chgData name="Festus Elleh" userId="98a4a9df-c185-44d1-b8a9-be31fd73d2bc" providerId="ADAL" clId="{2FD3AC72-DE37-4AEC-B957-E42525D8DECB}" dt="2024-04-21T18:20:47.082" v="974" actId="14100"/>
          <ac:spMkLst>
            <pc:docMk/>
            <pc:sldMk cId="1679627889" sldId="797"/>
            <ac:spMk id="3" creationId="{ED6B97DF-5B84-4D84-9C36-9DEC2C839379}"/>
          </ac:spMkLst>
        </pc:spChg>
        <pc:spChg chg="mod">
          <ac:chgData name="Festus Elleh" userId="98a4a9df-c185-44d1-b8a9-be31fd73d2bc" providerId="ADAL" clId="{2FD3AC72-DE37-4AEC-B957-E42525D8DECB}" dt="2024-04-21T18:20:52.439" v="975" actId="255"/>
          <ac:spMkLst>
            <pc:docMk/>
            <pc:sldMk cId="1679627889" sldId="797"/>
            <ac:spMk id="28" creationId="{D979175D-87A8-45CB-AB90-F7135C89992C}"/>
          </ac:spMkLst>
        </pc:spChg>
      </pc:sldChg>
      <pc:sldChg chg="addSp modSp mod">
        <pc:chgData name="Festus Elleh" userId="98a4a9df-c185-44d1-b8a9-be31fd73d2bc" providerId="ADAL" clId="{2FD3AC72-DE37-4AEC-B957-E42525D8DECB}" dt="2024-04-21T18:25:19.590" v="1023" actId="1076"/>
        <pc:sldMkLst>
          <pc:docMk/>
          <pc:sldMk cId="3831322116" sldId="799"/>
        </pc:sldMkLst>
        <pc:spChg chg="mod">
          <ac:chgData name="Festus Elleh" userId="98a4a9df-c185-44d1-b8a9-be31fd73d2bc" providerId="ADAL" clId="{2FD3AC72-DE37-4AEC-B957-E42525D8DECB}" dt="2024-04-21T18:25:13.351" v="1022" actId="1076"/>
          <ac:spMkLst>
            <pc:docMk/>
            <pc:sldMk cId="3831322116" sldId="799"/>
            <ac:spMk id="2" creationId="{53AFAD76-21EC-29B1-E9A7-1256D2F237F3}"/>
          </ac:spMkLst>
        </pc:spChg>
        <pc:spChg chg="add mod">
          <ac:chgData name="Festus Elleh" userId="98a4a9df-c185-44d1-b8a9-be31fd73d2bc" providerId="ADAL" clId="{2FD3AC72-DE37-4AEC-B957-E42525D8DECB}" dt="2024-04-21T18:25:19.590" v="1023" actId="1076"/>
          <ac:spMkLst>
            <pc:docMk/>
            <pc:sldMk cId="3831322116" sldId="799"/>
            <ac:spMk id="3" creationId="{2B6C5EB3-EC0C-3BE5-AB8B-5CE252DEF12C}"/>
          </ac:spMkLst>
        </pc:spChg>
        <pc:picChg chg="mod">
          <ac:chgData name="Festus Elleh" userId="98a4a9df-c185-44d1-b8a9-be31fd73d2bc" providerId="ADAL" clId="{2FD3AC72-DE37-4AEC-B957-E42525D8DECB}" dt="2024-04-21T18:24:58.567" v="1019" actId="1076"/>
          <ac:picMkLst>
            <pc:docMk/>
            <pc:sldMk cId="3831322116" sldId="799"/>
            <ac:picMk id="4" creationId="{73E98156-5AFD-3177-8F19-419A21A3F773}"/>
          </ac:picMkLst>
        </pc:picChg>
      </pc:sldChg>
      <pc:sldChg chg="addSp modSp mod">
        <pc:chgData name="Festus Elleh" userId="98a4a9df-c185-44d1-b8a9-be31fd73d2bc" providerId="ADAL" clId="{2FD3AC72-DE37-4AEC-B957-E42525D8DECB}" dt="2024-04-22T03:50:52.871" v="1521" actId="1076"/>
        <pc:sldMkLst>
          <pc:docMk/>
          <pc:sldMk cId="4279666806" sldId="800"/>
        </pc:sldMkLst>
        <pc:spChg chg="mod">
          <ac:chgData name="Festus Elleh" userId="98a4a9df-c185-44d1-b8a9-be31fd73d2bc" providerId="ADAL" clId="{2FD3AC72-DE37-4AEC-B957-E42525D8DECB}" dt="2024-04-22T03:50:50.146" v="1520" actId="1076"/>
          <ac:spMkLst>
            <pc:docMk/>
            <pc:sldMk cId="4279666806" sldId="800"/>
            <ac:spMk id="3" creationId="{CC31DD22-E98D-4CBA-90C5-1E59A1D93464}"/>
          </ac:spMkLst>
        </pc:spChg>
        <pc:spChg chg="mod">
          <ac:chgData name="Festus Elleh" userId="98a4a9df-c185-44d1-b8a9-be31fd73d2bc" providerId="ADAL" clId="{2FD3AC72-DE37-4AEC-B957-E42525D8DECB}" dt="2024-04-22T03:50:37.149" v="1517" actId="1076"/>
          <ac:spMkLst>
            <pc:docMk/>
            <pc:sldMk cId="4279666806" sldId="800"/>
            <ac:spMk id="5" creationId="{5235E60C-923F-111B-6C18-6DF972103D51}"/>
          </ac:spMkLst>
        </pc:spChg>
        <pc:spChg chg="add mod">
          <ac:chgData name="Festus Elleh" userId="98a4a9df-c185-44d1-b8a9-be31fd73d2bc" providerId="ADAL" clId="{2FD3AC72-DE37-4AEC-B957-E42525D8DECB}" dt="2024-04-22T03:50:24.764" v="1515" actId="20577"/>
          <ac:spMkLst>
            <pc:docMk/>
            <pc:sldMk cId="4279666806" sldId="800"/>
            <ac:spMk id="6" creationId="{F1790C2F-0535-5CF0-40B7-BDF01C68ECF3}"/>
          </ac:spMkLst>
        </pc:spChg>
        <pc:picChg chg="mod">
          <ac:chgData name="Festus Elleh" userId="98a4a9df-c185-44d1-b8a9-be31fd73d2bc" providerId="ADAL" clId="{2FD3AC72-DE37-4AEC-B957-E42525D8DECB}" dt="2024-04-22T03:50:52.871" v="1521" actId="1076"/>
          <ac:picMkLst>
            <pc:docMk/>
            <pc:sldMk cId="4279666806" sldId="800"/>
            <ac:picMk id="2" creationId="{EBAD224A-2504-439E-A097-4DA9817C0777}"/>
          </ac:picMkLst>
        </pc:picChg>
      </pc:sldChg>
      <pc:sldChg chg="del">
        <pc:chgData name="Festus Elleh" userId="98a4a9df-c185-44d1-b8a9-be31fd73d2bc" providerId="ADAL" clId="{2FD3AC72-DE37-4AEC-B957-E42525D8DECB}" dt="2024-04-22T03:48:25.186" v="1493" actId="47"/>
        <pc:sldMkLst>
          <pc:docMk/>
          <pc:sldMk cId="1542139976" sldId="801"/>
        </pc:sldMkLst>
      </pc:sldChg>
      <pc:sldChg chg="del">
        <pc:chgData name="Festus Elleh" userId="98a4a9df-c185-44d1-b8a9-be31fd73d2bc" providerId="ADAL" clId="{2FD3AC72-DE37-4AEC-B957-E42525D8DECB}" dt="2024-04-22T03:46:28.157" v="1478" actId="47"/>
        <pc:sldMkLst>
          <pc:docMk/>
          <pc:sldMk cId="428320630" sldId="808"/>
        </pc:sldMkLst>
      </pc:sldChg>
      <pc:sldChg chg="del">
        <pc:chgData name="Festus Elleh" userId="98a4a9df-c185-44d1-b8a9-be31fd73d2bc" providerId="ADAL" clId="{2FD3AC72-DE37-4AEC-B957-E42525D8DECB}" dt="2024-04-22T03:46:58.778" v="1479" actId="47"/>
        <pc:sldMkLst>
          <pc:docMk/>
          <pc:sldMk cId="1941124524" sldId="813"/>
        </pc:sldMkLst>
      </pc:sldChg>
      <pc:sldChg chg="del">
        <pc:chgData name="Festus Elleh" userId="98a4a9df-c185-44d1-b8a9-be31fd73d2bc" providerId="ADAL" clId="{2FD3AC72-DE37-4AEC-B957-E42525D8DECB}" dt="2024-04-22T03:54:03.753" v="1528" actId="47"/>
        <pc:sldMkLst>
          <pc:docMk/>
          <pc:sldMk cId="905976186" sldId="819"/>
        </pc:sldMkLst>
      </pc:sldChg>
      <pc:sldChg chg="addSp delSp modSp mod">
        <pc:chgData name="Festus Elleh" userId="98a4a9df-c185-44d1-b8a9-be31fd73d2bc" providerId="ADAL" clId="{2FD3AC72-DE37-4AEC-B957-E42525D8DECB}" dt="2024-04-21T18:46:23.777" v="1299" actId="1076"/>
        <pc:sldMkLst>
          <pc:docMk/>
          <pc:sldMk cId="830111754" sldId="820"/>
        </pc:sldMkLst>
        <pc:spChg chg="add mod">
          <ac:chgData name="Festus Elleh" userId="98a4a9df-c185-44d1-b8a9-be31fd73d2bc" providerId="ADAL" clId="{2FD3AC72-DE37-4AEC-B957-E42525D8DECB}" dt="2024-04-21T18:45:47.011" v="1281" actId="1076"/>
          <ac:spMkLst>
            <pc:docMk/>
            <pc:sldMk cId="830111754" sldId="820"/>
            <ac:spMk id="2" creationId="{CC3A5C56-5DF7-A0B9-1F77-79C69F0F2E1E}"/>
          </ac:spMkLst>
        </pc:spChg>
        <pc:spChg chg="mod">
          <ac:chgData name="Festus Elleh" userId="98a4a9df-c185-44d1-b8a9-be31fd73d2bc" providerId="ADAL" clId="{2FD3AC72-DE37-4AEC-B957-E42525D8DECB}" dt="2024-04-21T18:45:51.540" v="1282" actId="1076"/>
          <ac:spMkLst>
            <pc:docMk/>
            <pc:sldMk cId="830111754" sldId="820"/>
            <ac:spMk id="3" creationId="{0318AF02-78E9-4D0D-A0F5-03C40842BC33}"/>
          </ac:spMkLst>
        </pc:spChg>
        <pc:spChg chg="add mod">
          <ac:chgData name="Festus Elleh" userId="98a4a9df-c185-44d1-b8a9-be31fd73d2bc" providerId="ADAL" clId="{2FD3AC72-DE37-4AEC-B957-E42525D8DECB}" dt="2024-04-21T18:42:27.508" v="1263" actId="1076"/>
          <ac:spMkLst>
            <pc:docMk/>
            <pc:sldMk cId="830111754" sldId="820"/>
            <ac:spMk id="5" creationId="{540026CB-587F-9853-9771-1909CACA1C5D}"/>
          </ac:spMkLst>
        </pc:spChg>
        <pc:spChg chg="add del mod">
          <ac:chgData name="Festus Elleh" userId="98a4a9df-c185-44d1-b8a9-be31fd73d2bc" providerId="ADAL" clId="{2FD3AC72-DE37-4AEC-B957-E42525D8DECB}" dt="2024-04-21T18:36:20.403" v="1226" actId="478"/>
          <ac:spMkLst>
            <pc:docMk/>
            <pc:sldMk cId="830111754" sldId="820"/>
            <ac:spMk id="7" creationId="{B5D1B081-9F2E-9623-F0BC-EDFE995014F1}"/>
          </ac:spMkLst>
        </pc:spChg>
        <pc:spChg chg="add mod">
          <ac:chgData name="Festus Elleh" userId="98a4a9df-c185-44d1-b8a9-be31fd73d2bc" providerId="ADAL" clId="{2FD3AC72-DE37-4AEC-B957-E42525D8DECB}" dt="2024-04-21T18:46:23.777" v="1299" actId="1076"/>
          <ac:spMkLst>
            <pc:docMk/>
            <pc:sldMk cId="830111754" sldId="820"/>
            <ac:spMk id="9" creationId="{42A1AFC0-0AA6-8113-F665-04A974532433}"/>
          </ac:spMkLst>
        </pc:spChg>
        <pc:spChg chg="add mod">
          <ac:chgData name="Festus Elleh" userId="98a4a9df-c185-44d1-b8a9-be31fd73d2bc" providerId="ADAL" clId="{2FD3AC72-DE37-4AEC-B957-E42525D8DECB}" dt="2024-04-21T18:46:19.684" v="1298" actId="1076"/>
          <ac:spMkLst>
            <pc:docMk/>
            <pc:sldMk cId="830111754" sldId="820"/>
            <ac:spMk id="11" creationId="{67F44F8A-7DD7-242A-05F4-677CE1E97359}"/>
          </ac:spMkLst>
        </pc:spChg>
        <pc:spChg chg="add mod">
          <ac:chgData name="Festus Elleh" userId="98a4a9df-c185-44d1-b8a9-be31fd73d2bc" providerId="ADAL" clId="{2FD3AC72-DE37-4AEC-B957-E42525D8DECB}" dt="2024-04-21T18:46:07.700" v="1297" actId="20577"/>
          <ac:spMkLst>
            <pc:docMk/>
            <pc:sldMk cId="830111754" sldId="820"/>
            <ac:spMk id="12" creationId="{5CF46006-B4E9-0714-90C3-23BA22EE9C6E}"/>
          </ac:spMkLst>
        </pc:spChg>
      </pc:sldChg>
      <pc:sldChg chg="modSp mod ord">
        <pc:chgData name="Festus Elleh" userId="98a4a9df-c185-44d1-b8a9-be31fd73d2bc" providerId="ADAL" clId="{2FD3AC72-DE37-4AEC-B957-E42525D8DECB}" dt="2024-04-22T03:54:55.799" v="1533" actId="1076"/>
        <pc:sldMkLst>
          <pc:docMk/>
          <pc:sldMk cId="1555252128" sldId="827"/>
        </pc:sldMkLst>
        <pc:spChg chg="mod">
          <ac:chgData name="Festus Elleh" userId="98a4a9df-c185-44d1-b8a9-be31fd73d2bc" providerId="ADAL" clId="{2FD3AC72-DE37-4AEC-B957-E42525D8DECB}" dt="2024-04-22T03:54:55.799" v="1533" actId="1076"/>
          <ac:spMkLst>
            <pc:docMk/>
            <pc:sldMk cId="1555252128" sldId="827"/>
            <ac:spMk id="3" creationId="{E6635EF7-B622-4C98-834A-EC4C9B8B1271}"/>
          </ac:spMkLst>
        </pc:spChg>
      </pc:sldChg>
      <pc:sldChg chg="modSp mod ord">
        <pc:chgData name="Festus Elleh" userId="98a4a9df-c185-44d1-b8a9-be31fd73d2bc" providerId="ADAL" clId="{2FD3AC72-DE37-4AEC-B957-E42525D8DECB}" dt="2024-04-22T02:44:15.282" v="1375" actId="20577"/>
        <pc:sldMkLst>
          <pc:docMk/>
          <pc:sldMk cId="795075583" sldId="833"/>
        </pc:sldMkLst>
        <pc:spChg chg="mod">
          <ac:chgData name="Festus Elleh" userId="98a4a9df-c185-44d1-b8a9-be31fd73d2bc" providerId="ADAL" clId="{2FD3AC72-DE37-4AEC-B957-E42525D8DECB}" dt="2024-04-22T02:44:15.282" v="1375" actId="20577"/>
          <ac:spMkLst>
            <pc:docMk/>
            <pc:sldMk cId="795075583" sldId="833"/>
            <ac:spMk id="3" creationId="{A897CCF7-F448-4F56-AA21-292E6BE4E951}"/>
          </ac:spMkLst>
        </pc:spChg>
      </pc:sldChg>
      <pc:sldChg chg="delSp modSp mod">
        <pc:chgData name="Festus Elleh" userId="98a4a9df-c185-44d1-b8a9-be31fd73d2bc" providerId="ADAL" clId="{2FD3AC72-DE37-4AEC-B957-E42525D8DECB}" dt="2024-04-22T03:48:01.498" v="1492" actId="113"/>
        <pc:sldMkLst>
          <pc:docMk/>
          <pc:sldMk cId="2709500589" sldId="837"/>
        </pc:sldMkLst>
        <pc:spChg chg="mod">
          <ac:chgData name="Festus Elleh" userId="98a4a9df-c185-44d1-b8a9-be31fd73d2bc" providerId="ADAL" clId="{2FD3AC72-DE37-4AEC-B957-E42525D8DECB}" dt="2024-04-22T03:48:01.498" v="1492" actId="113"/>
          <ac:spMkLst>
            <pc:docMk/>
            <pc:sldMk cId="2709500589" sldId="837"/>
            <ac:spMk id="5" creationId="{14255CB7-374D-4CDE-AB41-EFD3DB343843}"/>
          </ac:spMkLst>
        </pc:spChg>
        <pc:spChg chg="del">
          <ac:chgData name="Festus Elleh" userId="98a4a9df-c185-44d1-b8a9-be31fd73d2bc" providerId="ADAL" clId="{2FD3AC72-DE37-4AEC-B957-E42525D8DECB}" dt="2024-04-22T03:47:33.627" v="1481" actId="478"/>
          <ac:spMkLst>
            <pc:docMk/>
            <pc:sldMk cId="2709500589" sldId="837"/>
            <ac:spMk id="8" creationId="{EE42F795-DD05-4139-B68F-838D6070C85C}"/>
          </ac:spMkLst>
        </pc:spChg>
        <pc:picChg chg="mod">
          <ac:chgData name="Festus Elleh" userId="98a4a9df-c185-44d1-b8a9-be31fd73d2bc" providerId="ADAL" clId="{2FD3AC72-DE37-4AEC-B957-E42525D8DECB}" dt="2024-04-22T03:47:50.247" v="1488" actId="1076"/>
          <ac:picMkLst>
            <pc:docMk/>
            <pc:sldMk cId="2709500589" sldId="837"/>
            <ac:picMk id="1026" creationId="{3487CD46-08C6-4E07-A4F6-3ADCFB2DD9CE}"/>
          </ac:picMkLst>
        </pc:picChg>
        <pc:picChg chg="del">
          <ac:chgData name="Festus Elleh" userId="98a4a9df-c185-44d1-b8a9-be31fd73d2bc" providerId="ADAL" clId="{2FD3AC72-DE37-4AEC-B957-E42525D8DECB}" dt="2024-04-22T03:47:26.886" v="1480" actId="478"/>
          <ac:picMkLst>
            <pc:docMk/>
            <pc:sldMk cId="2709500589" sldId="837"/>
            <ac:picMk id="1027" creationId="{DF263B27-672E-468C-8DB7-CC3CC68B2D08}"/>
          </ac:picMkLst>
        </pc:picChg>
      </pc:sldChg>
      <pc:sldChg chg="addSp delSp modSp mod">
        <pc:chgData name="Festus Elleh" userId="98a4a9df-c185-44d1-b8a9-be31fd73d2bc" providerId="ADAL" clId="{2FD3AC72-DE37-4AEC-B957-E42525D8DECB}" dt="2024-04-21T18:23:15.550" v="998" actId="14100"/>
        <pc:sldMkLst>
          <pc:docMk/>
          <pc:sldMk cId="2257388695" sldId="839"/>
        </pc:sldMkLst>
        <pc:spChg chg="add mod">
          <ac:chgData name="Festus Elleh" userId="98a4a9df-c185-44d1-b8a9-be31fd73d2bc" providerId="ADAL" clId="{2FD3AC72-DE37-4AEC-B957-E42525D8DECB}" dt="2024-04-21T18:22:57.093" v="995" actId="14100"/>
          <ac:spMkLst>
            <pc:docMk/>
            <pc:sldMk cId="2257388695" sldId="839"/>
            <ac:spMk id="2" creationId="{121FF12C-1AF8-B047-1A98-EFB2E1043567}"/>
          </ac:spMkLst>
        </pc:spChg>
        <pc:spChg chg="add mod">
          <ac:chgData name="Festus Elleh" userId="98a4a9df-c185-44d1-b8a9-be31fd73d2bc" providerId="ADAL" clId="{2FD3AC72-DE37-4AEC-B957-E42525D8DECB}" dt="2024-04-21T18:22:31.860" v="992" actId="1076"/>
          <ac:spMkLst>
            <pc:docMk/>
            <pc:sldMk cId="2257388695" sldId="839"/>
            <ac:spMk id="4" creationId="{591EFF59-309D-F66A-ADEE-3579F540832B}"/>
          </ac:spMkLst>
        </pc:spChg>
        <pc:spChg chg="mod">
          <ac:chgData name="Festus Elleh" userId="98a4a9df-c185-44d1-b8a9-be31fd73d2bc" providerId="ADAL" clId="{2FD3AC72-DE37-4AEC-B957-E42525D8DECB}" dt="2024-04-21T18:23:12.547" v="997" actId="1076"/>
          <ac:spMkLst>
            <pc:docMk/>
            <pc:sldMk cId="2257388695" sldId="839"/>
            <ac:spMk id="5" creationId="{D35D6D65-3A69-8A8C-2C6C-4BF63D06AC61}"/>
          </ac:spMkLst>
        </pc:spChg>
        <pc:spChg chg="del mod">
          <ac:chgData name="Festus Elleh" userId="98a4a9df-c185-44d1-b8a9-be31fd73d2bc" providerId="ADAL" clId="{2FD3AC72-DE37-4AEC-B957-E42525D8DECB}" dt="2024-04-21T18:16:18.749" v="959" actId="478"/>
          <ac:spMkLst>
            <pc:docMk/>
            <pc:sldMk cId="2257388695" sldId="839"/>
            <ac:spMk id="7" creationId="{5EE4ACEF-3788-29C7-2479-E41E45184C46}"/>
          </ac:spMkLst>
        </pc:spChg>
        <pc:picChg chg="mod">
          <ac:chgData name="Festus Elleh" userId="98a4a9df-c185-44d1-b8a9-be31fd73d2bc" providerId="ADAL" clId="{2FD3AC72-DE37-4AEC-B957-E42525D8DECB}" dt="2024-04-21T18:23:15.550" v="998" actId="14100"/>
          <ac:picMkLst>
            <pc:docMk/>
            <pc:sldMk cId="2257388695" sldId="839"/>
            <ac:picMk id="3" creationId="{1D1F9344-329B-4F41-AC96-E5BD8EA8C3B2}"/>
          </ac:picMkLst>
        </pc:picChg>
      </pc:sldChg>
      <pc:sldChg chg="del">
        <pc:chgData name="Festus Elleh" userId="98a4a9df-c185-44d1-b8a9-be31fd73d2bc" providerId="ADAL" clId="{2FD3AC72-DE37-4AEC-B957-E42525D8DECB}" dt="2024-04-21T18:17:30.979" v="963" actId="47"/>
        <pc:sldMkLst>
          <pc:docMk/>
          <pc:sldMk cId="1747379589" sldId="840"/>
        </pc:sldMkLst>
      </pc:sldChg>
      <pc:sldChg chg="modSp mod">
        <pc:chgData name="Festus Elleh" userId="98a4a9df-c185-44d1-b8a9-be31fd73d2bc" providerId="ADAL" clId="{2FD3AC72-DE37-4AEC-B957-E42525D8DECB}" dt="2024-01-16T23:47:29.927" v="1" actId="1076"/>
        <pc:sldMkLst>
          <pc:docMk/>
          <pc:sldMk cId="1184522555" sldId="842"/>
        </pc:sldMkLst>
        <pc:picChg chg="mod">
          <ac:chgData name="Festus Elleh" userId="98a4a9df-c185-44d1-b8a9-be31fd73d2bc" providerId="ADAL" clId="{2FD3AC72-DE37-4AEC-B957-E42525D8DECB}" dt="2024-01-16T23:47:29.927" v="1" actId="1076"/>
          <ac:picMkLst>
            <pc:docMk/>
            <pc:sldMk cId="1184522555" sldId="842"/>
            <ac:picMk id="3" creationId="{EC207C30-FC05-E49C-686C-34B9FF60C4F6}"/>
          </ac:picMkLst>
        </pc:picChg>
      </pc:sldChg>
      <pc:sldChg chg="modSp mod">
        <pc:chgData name="Festus Elleh" userId="98a4a9df-c185-44d1-b8a9-be31fd73d2bc" providerId="ADAL" clId="{2FD3AC72-DE37-4AEC-B957-E42525D8DECB}" dt="2024-02-18T18:33:06.196" v="120" actId="1076"/>
        <pc:sldMkLst>
          <pc:docMk/>
          <pc:sldMk cId="1478741186" sldId="843"/>
        </pc:sldMkLst>
        <pc:picChg chg="mod">
          <ac:chgData name="Festus Elleh" userId="98a4a9df-c185-44d1-b8a9-be31fd73d2bc" providerId="ADAL" clId="{2FD3AC72-DE37-4AEC-B957-E42525D8DECB}" dt="2024-02-18T18:33:06.196" v="120" actId="1076"/>
          <ac:picMkLst>
            <pc:docMk/>
            <pc:sldMk cId="1478741186" sldId="843"/>
            <ac:picMk id="3" creationId="{AAED63E8-07E6-90AA-928A-520C08CEA5EE}"/>
          </ac:picMkLst>
        </pc:picChg>
      </pc:sldChg>
      <pc:sldChg chg="modSp">
        <pc:chgData name="Festus Elleh" userId="98a4a9df-c185-44d1-b8a9-be31fd73d2bc" providerId="ADAL" clId="{2FD3AC72-DE37-4AEC-B957-E42525D8DECB}" dt="2024-02-18T23:12:00.037" v="128" actId="1076"/>
        <pc:sldMkLst>
          <pc:docMk/>
          <pc:sldMk cId="2668462060" sldId="845"/>
        </pc:sldMkLst>
        <pc:spChg chg="mod">
          <ac:chgData name="Festus Elleh" userId="98a4a9df-c185-44d1-b8a9-be31fd73d2bc" providerId="ADAL" clId="{2FD3AC72-DE37-4AEC-B957-E42525D8DECB}" dt="2024-02-18T23:12:00.037" v="128" actId="1076"/>
          <ac:spMkLst>
            <pc:docMk/>
            <pc:sldMk cId="2668462060" sldId="845"/>
            <ac:spMk id="4" creationId="{9FF70FFF-A2AF-4CA0-4DC6-40CB9778E2F0}"/>
          </ac:spMkLst>
        </pc:spChg>
      </pc:sldChg>
      <pc:sldChg chg="modSp mod">
        <pc:chgData name="Festus Elleh" userId="98a4a9df-c185-44d1-b8a9-be31fd73d2bc" providerId="ADAL" clId="{2FD3AC72-DE37-4AEC-B957-E42525D8DECB}" dt="2024-04-21T18:07:02.072" v="910" actId="1076"/>
        <pc:sldMkLst>
          <pc:docMk/>
          <pc:sldMk cId="3711617148" sldId="846"/>
        </pc:sldMkLst>
        <pc:spChg chg="mod">
          <ac:chgData name="Festus Elleh" userId="98a4a9df-c185-44d1-b8a9-be31fd73d2bc" providerId="ADAL" clId="{2FD3AC72-DE37-4AEC-B957-E42525D8DECB}" dt="2024-04-21T18:07:02.072" v="910" actId="1076"/>
          <ac:spMkLst>
            <pc:docMk/>
            <pc:sldMk cId="3711617148" sldId="846"/>
            <ac:spMk id="3" creationId="{906E2A02-6310-93FB-A9FA-055F1521F84E}"/>
          </ac:spMkLst>
        </pc:spChg>
      </pc:sldChg>
      <pc:sldChg chg="del">
        <pc:chgData name="Festus Elleh" userId="98a4a9df-c185-44d1-b8a9-be31fd73d2bc" providerId="ADAL" clId="{2FD3AC72-DE37-4AEC-B957-E42525D8DECB}" dt="2024-04-22T03:45:37.523" v="1473" actId="47"/>
        <pc:sldMkLst>
          <pc:docMk/>
          <pc:sldMk cId="4205853263" sldId="853"/>
        </pc:sldMkLst>
      </pc:sldChg>
      <pc:sldChg chg="del">
        <pc:chgData name="Festus Elleh" userId="98a4a9df-c185-44d1-b8a9-be31fd73d2bc" providerId="ADAL" clId="{2FD3AC72-DE37-4AEC-B957-E42525D8DECB}" dt="2024-04-22T03:51:48.996" v="1522" actId="47"/>
        <pc:sldMkLst>
          <pc:docMk/>
          <pc:sldMk cId="3986972203" sldId="855"/>
        </pc:sldMkLst>
      </pc:sldChg>
      <pc:sldChg chg="del">
        <pc:chgData name="Festus Elleh" userId="98a4a9df-c185-44d1-b8a9-be31fd73d2bc" providerId="ADAL" clId="{2FD3AC72-DE37-4AEC-B957-E42525D8DECB}" dt="2024-04-22T03:52:27.834" v="1527" actId="47"/>
        <pc:sldMkLst>
          <pc:docMk/>
          <pc:sldMk cId="4213189264" sldId="857"/>
        </pc:sldMkLst>
      </pc:sldChg>
      <pc:sldChg chg="del">
        <pc:chgData name="Festus Elleh" userId="98a4a9df-c185-44d1-b8a9-be31fd73d2bc" providerId="ADAL" clId="{2FD3AC72-DE37-4AEC-B957-E42525D8DECB}" dt="2024-04-21T18:48:39.692" v="1300" actId="47"/>
        <pc:sldMkLst>
          <pc:docMk/>
          <pc:sldMk cId="3200624033" sldId="859"/>
        </pc:sldMkLst>
      </pc:sldChg>
      <pc:sldChg chg="modSp add mod">
        <pc:chgData name="Festus Elleh" userId="98a4a9df-c185-44d1-b8a9-be31fd73d2bc" providerId="ADAL" clId="{2FD3AC72-DE37-4AEC-B957-E42525D8DECB}" dt="2024-04-21T18:14:19.387" v="957" actId="1076"/>
        <pc:sldMkLst>
          <pc:docMk/>
          <pc:sldMk cId="2082373902" sldId="860"/>
        </pc:sldMkLst>
        <pc:spChg chg="mod">
          <ac:chgData name="Festus Elleh" userId="98a4a9df-c185-44d1-b8a9-be31fd73d2bc" providerId="ADAL" clId="{2FD3AC72-DE37-4AEC-B957-E42525D8DECB}" dt="2024-04-21T18:14:19.387" v="957" actId="1076"/>
          <ac:spMkLst>
            <pc:docMk/>
            <pc:sldMk cId="2082373902" sldId="860"/>
            <ac:spMk id="3" creationId="{25C50ECF-6B8E-43B2-4C90-7FB1C815E2F1}"/>
          </ac:spMkLst>
        </pc:spChg>
      </pc:sldChg>
      <pc:sldChg chg="del">
        <pc:chgData name="Festus Elleh" userId="98a4a9df-c185-44d1-b8a9-be31fd73d2bc" providerId="ADAL" clId="{2FD3AC72-DE37-4AEC-B957-E42525D8DECB}" dt="2024-04-21T18:08:03.187" v="911" actId="2696"/>
        <pc:sldMkLst>
          <pc:docMk/>
          <pc:sldMk cId="3852784370" sldId="860"/>
        </pc:sldMkLst>
      </pc:sldChg>
      <pc:sldChg chg="addSp modSp add mod">
        <pc:chgData name="Festus Elleh" userId="98a4a9df-c185-44d1-b8a9-be31fd73d2bc" providerId="ADAL" clId="{2FD3AC72-DE37-4AEC-B957-E42525D8DECB}" dt="2024-01-31T03:19:02.160" v="70" actId="1076"/>
        <pc:sldMkLst>
          <pc:docMk/>
          <pc:sldMk cId="1187609581" sldId="861"/>
        </pc:sldMkLst>
        <pc:spChg chg="mod">
          <ac:chgData name="Festus Elleh" userId="98a4a9df-c185-44d1-b8a9-be31fd73d2bc" providerId="ADAL" clId="{2FD3AC72-DE37-4AEC-B957-E42525D8DECB}" dt="2024-01-31T03:15:54.704" v="5" actId="6549"/>
          <ac:spMkLst>
            <pc:docMk/>
            <pc:sldMk cId="1187609581" sldId="861"/>
            <ac:spMk id="3" creationId="{790448D0-56D4-4752-9DD6-8ADB261F6377}"/>
          </ac:spMkLst>
        </pc:spChg>
        <pc:spChg chg="add mod">
          <ac:chgData name="Festus Elleh" userId="98a4a9df-c185-44d1-b8a9-be31fd73d2bc" providerId="ADAL" clId="{2FD3AC72-DE37-4AEC-B957-E42525D8DECB}" dt="2024-01-31T03:19:02.160" v="70" actId="1076"/>
          <ac:spMkLst>
            <pc:docMk/>
            <pc:sldMk cId="1187609581" sldId="861"/>
            <ac:spMk id="6" creationId="{3AF8FC68-CA29-7A4F-C1A4-5FCF80D63340}"/>
          </ac:spMkLst>
        </pc:spChg>
        <pc:picChg chg="add mod">
          <ac:chgData name="Festus Elleh" userId="98a4a9df-c185-44d1-b8a9-be31fd73d2bc" providerId="ADAL" clId="{2FD3AC72-DE37-4AEC-B957-E42525D8DECB}" dt="2024-01-31T03:18:09.762" v="10" actId="14100"/>
          <ac:picMkLst>
            <pc:docMk/>
            <pc:sldMk cId="1187609581" sldId="861"/>
            <ac:picMk id="4" creationId="{16716680-BBC6-C6D2-3ABA-BA2D0FEF0C89}"/>
          </ac:picMkLst>
        </pc:picChg>
      </pc:sldChg>
      <pc:sldChg chg="addSp modSp new mod">
        <pc:chgData name="Festus Elleh" userId="98a4a9df-c185-44d1-b8a9-be31fd73d2bc" providerId="ADAL" clId="{2FD3AC72-DE37-4AEC-B957-E42525D8DECB}" dt="2024-02-04T18:44:29.278" v="118" actId="14100"/>
        <pc:sldMkLst>
          <pc:docMk/>
          <pc:sldMk cId="89775628" sldId="862"/>
        </pc:sldMkLst>
        <pc:spChg chg="add mod">
          <ac:chgData name="Festus Elleh" userId="98a4a9df-c185-44d1-b8a9-be31fd73d2bc" providerId="ADAL" clId="{2FD3AC72-DE37-4AEC-B957-E42525D8DECB}" dt="2024-02-04T18:44:16.432" v="114" actId="1076"/>
          <ac:spMkLst>
            <pc:docMk/>
            <pc:sldMk cId="89775628" sldId="862"/>
            <ac:spMk id="3" creationId="{E964B560-E38D-A850-EA18-ADAE313D855C}"/>
          </ac:spMkLst>
        </pc:spChg>
        <pc:picChg chg="add mod">
          <ac:chgData name="Festus Elleh" userId="98a4a9df-c185-44d1-b8a9-be31fd73d2bc" providerId="ADAL" clId="{2FD3AC72-DE37-4AEC-B957-E42525D8DECB}" dt="2024-02-04T18:44:18.257" v="115" actId="1076"/>
          <ac:picMkLst>
            <pc:docMk/>
            <pc:sldMk cId="89775628" sldId="862"/>
            <ac:picMk id="1026" creationId="{7C46F348-0B36-3A7F-7994-F1CC35569BF3}"/>
          </ac:picMkLst>
        </pc:picChg>
        <pc:picChg chg="add mod">
          <ac:chgData name="Festus Elleh" userId="98a4a9df-c185-44d1-b8a9-be31fd73d2bc" providerId="ADAL" clId="{2FD3AC72-DE37-4AEC-B957-E42525D8DECB}" dt="2024-02-04T18:44:29.278" v="118" actId="14100"/>
          <ac:picMkLst>
            <pc:docMk/>
            <pc:sldMk cId="89775628" sldId="862"/>
            <ac:picMk id="1027" creationId="{CC83BBE2-5416-04E1-EC60-9925FDBA590A}"/>
          </ac:picMkLst>
        </pc:picChg>
      </pc:sldChg>
      <pc:sldChg chg="addSp delSp modSp new del mod">
        <pc:chgData name="Festus Elleh" userId="98a4a9df-c185-44d1-b8a9-be31fd73d2bc" providerId="ADAL" clId="{2FD3AC72-DE37-4AEC-B957-E42525D8DECB}" dt="2024-04-21T18:33:47.544" v="1182" actId="47"/>
        <pc:sldMkLst>
          <pc:docMk/>
          <pc:sldMk cId="169228629" sldId="863"/>
        </pc:sldMkLst>
        <pc:spChg chg="add del mod">
          <ac:chgData name="Festus Elleh" userId="98a4a9df-c185-44d1-b8a9-be31fd73d2bc" providerId="ADAL" clId="{2FD3AC72-DE37-4AEC-B957-E42525D8DECB}" dt="2024-04-21T18:31:57.365" v="1174" actId="21"/>
          <ac:spMkLst>
            <pc:docMk/>
            <pc:sldMk cId="169228629" sldId="863"/>
            <ac:spMk id="3" creationId="{CC3A5C56-5DF7-A0B9-1F77-79C69F0F2E1E}"/>
          </ac:spMkLst>
        </pc:spChg>
        <pc:spChg chg="add del mod">
          <ac:chgData name="Festus Elleh" userId="98a4a9df-c185-44d1-b8a9-be31fd73d2bc" providerId="ADAL" clId="{2FD3AC72-DE37-4AEC-B957-E42525D8DECB}" dt="2024-04-21T18:28:12.975" v="1089" actId="478"/>
          <ac:spMkLst>
            <pc:docMk/>
            <pc:sldMk cId="169228629" sldId="863"/>
            <ac:spMk id="5" creationId="{E812395B-8740-C0FD-7AA6-9F74506B93A0}"/>
          </ac:spMkLst>
        </pc:spChg>
      </pc:sldChg>
      <pc:sldChg chg="add del">
        <pc:chgData name="Festus Elleh" userId="98a4a9df-c185-44d1-b8a9-be31fd73d2bc" providerId="ADAL" clId="{2FD3AC72-DE37-4AEC-B957-E42525D8DECB}" dt="2024-03-18T21:21:44.615" v="735"/>
        <pc:sldMkLst>
          <pc:docMk/>
          <pc:sldMk cId="1075965131" sldId="864"/>
        </pc:sldMkLst>
      </pc:sldChg>
      <pc:sldChg chg="modSp add mod">
        <pc:chgData name="Festus Elleh" userId="98a4a9df-c185-44d1-b8a9-be31fd73d2bc" providerId="ADAL" clId="{2FD3AC72-DE37-4AEC-B957-E42525D8DECB}" dt="2024-04-22T03:43:55.372" v="1472" actId="1076"/>
        <pc:sldMkLst>
          <pc:docMk/>
          <pc:sldMk cId="3941087781" sldId="864"/>
        </pc:sldMkLst>
        <pc:spChg chg="mod">
          <ac:chgData name="Festus Elleh" userId="98a4a9df-c185-44d1-b8a9-be31fd73d2bc" providerId="ADAL" clId="{2FD3AC72-DE37-4AEC-B957-E42525D8DECB}" dt="2024-04-22T03:43:55.372" v="1472" actId="1076"/>
          <ac:spMkLst>
            <pc:docMk/>
            <pc:sldMk cId="3941087781" sldId="864"/>
            <ac:spMk id="3" creationId="{4A08770A-CC06-0E9A-EACC-6F9D3358D18C}"/>
          </ac:spMkLst>
        </pc:spChg>
      </pc:sldChg>
      <pc:sldChg chg="addSp delSp modSp new mod setBg">
        <pc:chgData name="Festus Elleh" userId="98a4a9df-c185-44d1-b8a9-be31fd73d2bc" providerId="ADAL" clId="{2FD3AC72-DE37-4AEC-B957-E42525D8DECB}" dt="2024-04-21T18:13:11.452" v="950" actId="26606"/>
        <pc:sldMkLst>
          <pc:docMk/>
          <pc:sldMk cId="2373072919" sldId="865"/>
        </pc:sldMkLst>
        <pc:spChg chg="add del mod">
          <ac:chgData name="Festus Elleh" userId="98a4a9df-c185-44d1-b8a9-be31fd73d2bc" providerId="ADAL" clId="{2FD3AC72-DE37-4AEC-B957-E42525D8DECB}" dt="2024-04-21T18:12:44.012" v="948" actId="478"/>
          <ac:spMkLst>
            <pc:docMk/>
            <pc:sldMk cId="2373072919" sldId="865"/>
            <ac:spMk id="3" creationId="{B85938C8-9F75-CFDA-4F12-14A37508898B}"/>
          </ac:spMkLst>
        </pc:spChg>
        <pc:spChg chg="add">
          <ac:chgData name="Festus Elleh" userId="98a4a9df-c185-44d1-b8a9-be31fd73d2bc" providerId="ADAL" clId="{2FD3AC72-DE37-4AEC-B957-E42525D8DECB}" dt="2024-04-21T18:13:11.452" v="950" actId="26606"/>
          <ac:spMkLst>
            <pc:docMk/>
            <pc:sldMk cId="2373072919" sldId="865"/>
            <ac:spMk id="1031" creationId="{F733538D-5433-42E7-AA08-DC5FDEDA47A7}"/>
          </ac:spMkLst>
        </pc:spChg>
        <pc:picChg chg="add mod">
          <ac:chgData name="Festus Elleh" userId="98a4a9df-c185-44d1-b8a9-be31fd73d2bc" providerId="ADAL" clId="{2FD3AC72-DE37-4AEC-B957-E42525D8DECB}" dt="2024-04-21T18:13:11.452" v="950" actId="26606"/>
          <ac:picMkLst>
            <pc:docMk/>
            <pc:sldMk cId="2373072919" sldId="865"/>
            <ac:picMk id="1026" creationId="{0D409BCF-91D1-AB36-CB39-396DB1500204}"/>
          </ac:picMkLst>
        </pc:picChg>
      </pc:sldChg>
      <pc:sldChg chg="addSp delSp modSp new mod">
        <pc:chgData name="Festus Elleh" userId="98a4a9df-c185-44d1-b8a9-be31fd73d2bc" providerId="ADAL" clId="{2FD3AC72-DE37-4AEC-B957-E42525D8DECB}" dt="2024-04-22T03:52:06.040" v="1526" actId="20577"/>
        <pc:sldMkLst>
          <pc:docMk/>
          <pc:sldMk cId="3081915870" sldId="866"/>
        </pc:sldMkLst>
        <pc:spChg chg="add mod">
          <ac:chgData name="Festus Elleh" userId="98a4a9df-c185-44d1-b8a9-be31fd73d2bc" providerId="ADAL" clId="{2FD3AC72-DE37-4AEC-B957-E42525D8DECB}" dt="2024-04-22T03:20:56.105" v="1388"/>
          <ac:spMkLst>
            <pc:docMk/>
            <pc:sldMk cId="3081915870" sldId="866"/>
            <ac:spMk id="4" creationId="{821AF5BB-807C-23C0-9E57-39639834F01B}"/>
          </ac:spMkLst>
        </pc:spChg>
        <pc:spChg chg="add del mod">
          <ac:chgData name="Festus Elleh" userId="98a4a9df-c185-44d1-b8a9-be31fd73d2bc" providerId="ADAL" clId="{2FD3AC72-DE37-4AEC-B957-E42525D8DECB}" dt="2024-04-22T03:21:22.317" v="1394" actId="478"/>
          <ac:spMkLst>
            <pc:docMk/>
            <pc:sldMk cId="3081915870" sldId="866"/>
            <ac:spMk id="6" creationId="{0DE0DD72-E103-F28C-3393-4357AE132323}"/>
          </ac:spMkLst>
        </pc:spChg>
        <pc:spChg chg="add mod">
          <ac:chgData name="Festus Elleh" userId="98a4a9df-c185-44d1-b8a9-be31fd73d2bc" providerId="ADAL" clId="{2FD3AC72-DE37-4AEC-B957-E42525D8DECB}" dt="2024-04-22T03:52:06.040" v="1526" actId="20577"/>
          <ac:spMkLst>
            <pc:docMk/>
            <pc:sldMk cId="3081915870" sldId="866"/>
            <ac:spMk id="8" creationId="{1CBDA4E0-B04C-A25A-49D4-7C8FF474E16C}"/>
          </ac:spMkLst>
        </pc:spChg>
        <pc:spChg chg="add mod">
          <ac:chgData name="Festus Elleh" userId="98a4a9df-c185-44d1-b8a9-be31fd73d2bc" providerId="ADAL" clId="{2FD3AC72-DE37-4AEC-B957-E42525D8DECB}" dt="2024-04-22T03:25:18.905" v="1424" actId="20577"/>
          <ac:spMkLst>
            <pc:docMk/>
            <pc:sldMk cId="3081915870" sldId="866"/>
            <ac:spMk id="12" creationId="{EA247B57-3053-E497-1EF1-5A22422D7083}"/>
          </ac:spMkLst>
        </pc:spChg>
        <pc:graphicFrameChg chg="add mod">
          <ac:chgData name="Festus Elleh" userId="98a4a9df-c185-44d1-b8a9-be31fd73d2bc" providerId="ADAL" clId="{2FD3AC72-DE37-4AEC-B957-E42525D8DECB}" dt="2024-04-22T03:20:51.078" v="1385"/>
          <ac:graphicFrameMkLst>
            <pc:docMk/>
            <pc:sldMk cId="3081915870" sldId="866"/>
            <ac:graphicFrameMk id="2" creationId="{960F06B8-E888-5AFD-C772-99CA4892DD62}"/>
          </ac:graphicFrameMkLst>
        </pc:graphicFrameChg>
        <pc:graphicFrameChg chg="add mod">
          <ac:chgData name="Festus Elleh" userId="98a4a9df-c185-44d1-b8a9-be31fd73d2bc" providerId="ADAL" clId="{2FD3AC72-DE37-4AEC-B957-E42525D8DECB}" dt="2024-04-22T03:20:51.078" v="1385"/>
          <ac:graphicFrameMkLst>
            <pc:docMk/>
            <pc:sldMk cId="3081915870" sldId="866"/>
            <ac:graphicFrameMk id="3" creationId="{602D5D93-8A5A-BEE5-56B2-C335E1370AEF}"/>
          </ac:graphicFrameMkLst>
        </pc:graphicFrameChg>
        <pc:graphicFrameChg chg="add mod">
          <ac:chgData name="Festus Elleh" userId="98a4a9df-c185-44d1-b8a9-be31fd73d2bc" providerId="ADAL" clId="{2FD3AC72-DE37-4AEC-B957-E42525D8DECB}" dt="2024-04-22T03:21:58.651" v="1398"/>
          <ac:graphicFrameMkLst>
            <pc:docMk/>
            <pc:sldMk cId="3081915870" sldId="866"/>
            <ac:graphicFrameMk id="9" creationId="{A3F606DC-587C-5D45-E9FB-D17D80B1DC1A}"/>
          </ac:graphicFrameMkLst>
        </pc:graphicFrameChg>
        <pc:graphicFrameChg chg="add mod modGraphic">
          <ac:chgData name="Festus Elleh" userId="98a4a9df-c185-44d1-b8a9-be31fd73d2bc" providerId="ADAL" clId="{2FD3AC72-DE37-4AEC-B957-E42525D8DECB}" dt="2024-04-22T03:26:30.269" v="1446" actId="1076"/>
          <ac:graphicFrameMkLst>
            <pc:docMk/>
            <pc:sldMk cId="3081915870" sldId="866"/>
            <ac:graphicFrameMk id="10" creationId="{E29E277C-184B-5036-5B49-9CCF06CF4389}"/>
          </ac:graphicFrameMkLst>
        </pc:graphicFrameChg>
      </pc:sldChg>
      <pc:sldChg chg="addSp modSp new mod">
        <pc:chgData name="Festus Elleh" userId="98a4a9df-c185-44d1-b8a9-be31fd73d2bc" providerId="ADAL" clId="{2FD3AC72-DE37-4AEC-B957-E42525D8DECB}" dt="2024-04-22T03:46:22.272" v="1477" actId="1076"/>
        <pc:sldMkLst>
          <pc:docMk/>
          <pc:sldMk cId="511279868" sldId="867"/>
        </pc:sldMkLst>
        <pc:spChg chg="add mod">
          <ac:chgData name="Festus Elleh" userId="98a4a9df-c185-44d1-b8a9-be31fd73d2bc" providerId="ADAL" clId="{2FD3AC72-DE37-4AEC-B957-E42525D8DECB}" dt="2024-04-22T03:46:22.272" v="1477" actId="1076"/>
          <ac:spMkLst>
            <pc:docMk/>
            <pc:sldMk cId="511279868" sldId="867"/>
            <ac:spMk id="4" creationId="{AAA468BC-039B-A926-BF2E-679211A701AB}"/>
          </ac:spMkLst>
        </pc:spChg>
        <pc:picChg chg="add mod">
          <ac:chgData name="Festus Elleh" userId="98a4a9df-c185-44d1-b8a9-be31fd73d2bc" providerId="ADAL" clId="{2FD3AC72-DE37-4AEC-B957-E42525D8DECB}" dt="2024-04-22T03:46:09.042" v="1475"/>
          <ac:picMkLst>
            <pc:docMk/>
            <pc:sldMk cId="511279868" sldId="867"/>
            <ac:picMk id="2" creationId="{78906DA1-0A03-3FD4-DEF6-900C120F594C}"/>
          </ac:picMkLst>
        </pc:picChg>
      </pc:sldChg>
      <pc:sldMasterChg chg="delSldLayout">
        <pc:chgData name="Festus Elleh" userId="98a4a9df-c185-44d1-b8a9-be31fd73d2bc" providerId="ADAL" clId="{2FD3AC72-DE37-4AEC-B957-E42525D8DECB}" dt="2024-04-21T18:19:25.586" v="964" actId="47"/>
        <pc:sldMasterMkLst>
          <pc:docMk/>
          <pc:sldMasterMk cId="799428923" sldId="2147483648"/>
        </pc:sldMasterMkLst>
        <pc:sldLayoutChg chg="del">
          <pc:chgData name="Festus Elleh" userId="98a4a9df-c185-44d1-b8a9-be31fd73d2bc" providerId="ADAL" clId="{2FD3AC72-DE37-4AEC-B957-E42525D8DECB}" dt="2024-04-21T18:19:25.586" v="964" actId="47"/>
          <pc:sldLayoutMkLst>
            <pc:docMk/>
            <pc:sldMasterMk cId="799428923" sldId="2147483648"/>
            <pc:sldLayoutMk cId="304130809" sldId="2147483660"/>
          </pc:sldLayoutMkLst>
        </pc:sldLayoutChg>
      </pc:sldMasterChg>
    </pc:docChg>
  </pc:docChgLst>
  <pc:docChgLst>
    <pc:chgData name="Festus Elleh" userId="98a4a9df-c185-44d1-b8a9-be31fd73d2bc" providerId="ADAL" clId="{B208CD8A-560F-4385-82FF-C6D2146830B8}"/>
    <pc:docChg chg="undo custSel addSld delSld modSld sldOrd">
      <pc:chgData name="Festus Elleh" userId="98a4a9df-c185-44d1-b8a9-be31fd73d2bc" providerId="ADAL" clId="{B208CD8A-560F-4385-82FF-C6D2146830B8}" dt="2023-12-14T20:42:21.301" v="1628" actId="20577"/>
      <pc:docMkLst>
        <pc:docMk/>
      </pc:docMkLst>
      <pc:sldChg chg="modSp mod">
        <pc:chgData name="Festus Elleh" userId="98a4a9df-c185-44d1-b8a9-be31fd73d2bc" providerId="ADAL" clId="{B208CD8A-560F-4385-82FF-C6D2146830B8}" dt="2023-11-24T17:24:02.304" v="1411" actId="20577"/>
        <pc:sldMkLst>
          <pc:docMk/>
          <pc:sldMk cId="3906960814" sldId="589"/>
        </pc:sldMkLst>
        <pc:spChg chg="mod">
          <ac:chgData name="Festus Elleh" userId="98a4a9df-c185-44d1-b8a9-be31fd73d2bc" providerId="ADAL" clId="{B208CD8A-560F-4385-82FF-C6D2146830B8}" dt="2023-11-24T17:24:02.304" v="1411" actId="20577"/>
          <ac:spMkLst>
            <pc:docMk/>
            <pc:sldMk cId="3906960814" sldId="589"/>
            <ac:spMk id="3" creationId="{E94C0C59-2C3F-4FB6-8C16-8BEB195BF353}"/>
          </ac:spMkLst>
        </pc:spChg>
      </pc:sldChg>
      <pc:sldChg chg="modSp mod">
        <pc:chgData name="Festus Elleh" userId="98a4a9df-c185-44d1-b8a9-be31fd73d2bc" providerId="ADAL" clId="{B208CD8A-560F-4385-82FF-C6D2146830B8}" dt="2023-09-12T04:10:30.922" v="225" actId="13926"/>
        <pc:sldMkLst>
          <pc:docMk/>
          <pc:sldMk cId="2824774770" sldId="684"/>
        </pc:sldMkLst>
        <pc:spChg chg="mod">
          <ac:chgData name="Festus Elleh" userId="98a4a9df-c185-44d1-b8a9-be31fd73d2bc" providerId="ADAL" clId="{B208CD8A-560F-4385-82FF-C6D2146830B8}" dt="2023-09-12T04:10:30.922" v="225" actId="13926"/>
          <ac:spMkLst>
            <pc:docMk/>
            <pc:sldMk cId="2824774770" sldId="684"/>
            <ac:spMk id="4" creationId="{BEFA5A54-6F12-467E-AA9E-D9571242C2CA}"/>
          </ac:spMkLst>
        </pc:spChg>
      </pc:sldChg>
      <pc:sldChg chg="modSp del mod">
        <pc:chgData name="Festus Elleh" userId="98a4a9df-c185-44d1-b8a9-be31fd73d2bc" providerId="ADAL" clId="{B208CD8A-560F-4385-82FF-C6D2146830B8}" dt="2023-11-07T12:34:01.898" v="740" actId="47"/>
        <pc:sldMkLst>
          <pc:docMk/>
          <pc:sldMk cId="1439259926" sldId="709"/>
        </pc:sldMkLst>
        <pc:spChg chg="mod">
          <ac:chgData name="Festus Elleh" userId="98a4a9df-c185-44d1-b8a9-be31fd73d2bc" providerId="ADAL" clId="{B208CD8A-560F-4385-82FF-C6D2146830B8}" dt="2023-11-07T12:27:48.975" v="585" actId="6549"/>
          <ac:spMkLst>
            <pc:docMk/>
            <pc:sldMk cId="1439259926" sldId="709"/>
            <ac:spMk id="4" creationId="{658DB605-38CA-4C85-9EBD-437A0497C997}"/>
          </ac:spMkLst>
        </pc:spChg>
      </pc:sldChg>
      <pc:sldChg chg="modSp mod">
        <pc:chgData name="Festus Elleh" userId="98a4a9df-c185-44d1-b8a9-be31fd73d2bc" providerId="ADAL" clId="{B208CD8A-560F-4385-82FF-C6D2146830B8}" dt="2023-09-12T04:19:15.940" v="263" actId="20577"/>
        <pc:sldMkLst>
          <pc:docMk/>
          <pc:sldMk cId="4104908161" sldId="714"/>
        </pc:sldMkLst>
        <pc:spChg chg="mod">
          <ac:chgData name="Festus Elleh" userId="98a4a9df-c185-44d1-b8a9-be31fd73d2bc" providerId="ADAL" clId="{B208CD8A-560F-4385-82FF-C6D2146830B8}" dt="2023-09-12T04:19:15.940" v="263" actId="20577"/>
          <ac:spMkLst>
            <pc:docMk/>
            <pc:sldMk cId="4104908161" sldId="714"/>
            <ac:spMk id="4" creationId="{15E893A7-88BB-4610-9B2C-7594C64CB7CE}"/>
          </ac:spMkLst>
        </pc:spChg>
      </pc:sldChg>
      <pc:sldChg chg="delSp modSp mod">
        <pc:chgData name="Festus Elleh" userId="98a4a9df-c185-44d1-b8a9-be31fd73d2bc" providerId="ADAL" clId="{B208CD8A-560F-4385-82FF-C6D2146830B8}" dt="2023-11-24T17:14:20.364" v="1373" actId="20577"/>
        <pc:sldMkLst>
          <pc:docMk/>
          <pc:sldMk cId="1871107547" sldId="733"/>
        </pc:sldMkLst>
        <pc:spChg chg="mod">
          <ac:chgData name="Festus Elleh" userId="98a4a9df-c185-44d1-b8a9-be31fd73d2bc" providerId="ADAL" clId="{B208CD8A-560F-4385-82FF-C6D2146830B8}" dt="2023-11-24T17:14:20.364" v="1373" actId="20577"/>
          <ac:spMkLst>
            <pc:docMk/>
            <pc:sldMk cId="1871107547" sldId="733"/>
            <ac:spMk id="3" creationId="{9410246B-D39C-411F-B933-77152405EB2E}"/>
          </ac:spMkLst>
        </pc:spChg>
        <pc:spChg chg="del">
          <ac:chgData name="Festus Elleh" userId="98a4a9df-c185-44d1-b8a9-be31fd73d2bc" providerId="ADAL" clId="{B208CD8A-560F-4385-82FF-C6D2146830B8}" dt="2023-11-07T12:48:46.298" v="872" actId="478"/>
          <ac:spMkLst>
            <pc:docMk/>
            <pc:sldMk cId="1871107547" sldId="733"/>
            <ac:spMk id="4" creationId="{E9AB95F6-D238-66A2-155C-7D90D6B3441E}"/>
          </ac:spMkLst>
        </pc:spChg>
      </pc:sldChg>
      <pc:sldChg chg="modSp mod">
        <pc:chgData name="Festus Elleh" userId="98a4a9df-c185-44d1-b8a9-be31fd73d2bc" providerId="ADAL" clId="{B208CD8A-560F-4385-82FF-C6D2146830B8}" dt="2023-09-06T18:24:19.489" v="83"/>
        <pc:sldMkLst>
          <pc:docMk/>
          <pc:sldMk cId="3756941466" sldId="736"/>
        </pc:sldMkLst>
        <pc:spChg chg="mod">
          <ac:chgData name="Festus Elleh" userId="98a4a9df-c185-44d1-b8a9-be31fd73d2bc" providerId="ADAL" clId="{B208CD8A-560F-4385-82FF-C6D2146830B8}" dt="2023-09-06T18:24:19.489" v="83"/>
          <ac:spMkLst>
            <pc:docMk/>
            <pc:sldMk cId="3756941466" sldId="736"/>
            <ac:spMk id="2" creationId="{C3996999-8982-456C-9991-97CE660AB692}"/>
          </ac:spMkLst>
        </pc:spChg>
      </pc:sldChg>
      <pc:sldChg chg="modSp mod">
        <pc:chgData name="Festus Elleh" userId="98a4a9df-c185-44d1-b8a9-be31fd73d2bc" providerId="ADAL" clId="{B208CD8A-560F-4385-82FF-C6D2146830B8}" dt="2023-11-07T13:18:00.178" v="1088" actId="1076"/>
        <pc:sldMkLst>
          <pc:docMk/>
          <pc:sldMk cId="2499452878" sldId="739"/>
        </pc:sldMkLst>
        <pc:spChg chg="mod">
          <ac:chgData name="Festus Elleh" userId="98a4a9df-c185-44d1-b8a9-be31fd73d2bc" providerId="ADAL" clId="{B208CD8A-560F-4385-82FF-C6D2146830B8}" dt="2023-11-07T13:18:00.178" v="1088" actId="1076"/>
          <ac:spMkLst>
            <pc:docMk/>
            <pc:sldMk cId="2499452878" sldId="739"/>
            <ac:spMk id="3" creationId="{747EC178-CA4C-4924-96F5-A987C0972BC0}"/>
          </ac:spMkLst>
        </pc:spChg>
        <pc:spChg chg="mod">
          <ac:chgData name="Festus Elleh" userId="98a4a9df-c185-44d1-b8a9-be31fd73d2bc" providerId="ADAL" clId="{B208CD8A-560F-4385-82FF-C6D2146830B8}" dt="2023-11-07T13:17:57.137" v="1087" actId="1076"/>
          <ac:spMkLst>
            <pc:docMk/>
            <pc:sldMk cId="2499452878" sldId="739"/>
            <ac:spMk id="5" creationId="{8BEBD920-28EC-425F-947B-5528B239F4DA}"/>
          </ac:spMkLst>
        </pc:spChg>
        <pc:picChg chg="mod">
          <ac:chgData name="Festus Elleh" userId="98a4a9df-c185-44d1-b8a9-be31fd73d2bc" providerId="ADAL" clId="{B208CD8A-560F-4385-82FF-C6D2146830B8}" dt="2023-11-07T13:17:18.931" v="1080" actId="1076"/>
          <ac:picMkLst>
            <pc:docMk/>
            <pc:sldMk cId="2499452878" sldId="739"/>
            <ac:picMk id="2" creationId="{35F0BD0E-FA62-C711-7C9F-FDF2B113A51A}"/>
          </ac:picMkLst>
        </pc:picChg>
        <pc:picChg chg="mod">
          <ac:chgData name="Festus Elleh" userId="98a4a9df-c185-44d1-b8a9-be31fd73d2bc" providerId="ADAL" clId="{B208CD8A-560F-4385-82FF-C6D2146830B8}" dt="2023-11-07T13:17:16.151" v="1079" actId="1076"/>
          <ac:picMkLst>
            <pc:docMk/>
            <pc:sldMk cId="2499452878" sldId="739"/>
            <ac:picMk id="4" creationId="{A2BC9D52-FD33-20F7-0134-C33E469DC6BF}"/>
          </ac:picMkLst>
        </pc:picChg>
        <pc:picChg chg="mod">
          <ac:chgData name="Festus Elleh" userId="98a4a9df-c185-44d1-b8a9-be31fd73d2bc" providerId="ADAL" clId="{B208CD8A-560F-4385-82FF-C6D2146830B8}" dt="2023-11-07T13:17:13.966" v="1078" actId="1076"/>
          <ac:picMkLst>
            <pc:docMk/>
            <pc:sldMk cId="2499452878" sldId="739"/>
            <ac:picMk id="6" creationId="{1F3E6AA1-C726-B9FE-EAFC-0AEFD3C1B914}"/>
          </ac:picMkLst>
        </pc:picChg>
        <pc:picChg chg="mod">
          <ac:chgData name="Festus Elleh" userId="98a4a9df-c185-44d1-b8a9-be31fd73d2bc" providerId="ADAL" clId="{B208CD8A-560F-4385-82FF-C6D2146830B8}" dt="2023-11-07T13:17:08.983" v="1077" actId="1076"/>
          <ac:picMkLst>
            <pc:docMk/>
            <pc:sldMk cId="2499452878" sldId="739"/>
            <ac:picMk id="7" creationId="{5D1D10E9-780A-E036-90C0-F286A5516296}"/>
          </ac:picMkLst>
        </pc:picChg>
      </pc:sldChg>
      <pc:sldChg chg="modSp mod">
        <pc:chgData name="Festus Elleh" userId="98a4a9df-c185-44d1-b8a9-be31fd73d2bc" providerId="ADAL" clId="{B208CD8A-560F-4385-82FF-C6D2146830B8}" dt="2023-11-07T13:18:24.692" v="1093" actId="1076"/>
        <pc:sldMkLst>
          <pc:docMk/>
          <pc:sldMk cId="1992232323" sldId="740"/>
        </pc:sldMkLst>
        <pc:spChg chg="mod">
          <ac:chgData name="Festus Elleh" userId="98a4a9df-c185-44d1-b8a9-be31fd73d2bc" providerId="ADAL" clId="{B208CD8A-560F-4385-82FF-C6D2146830B8}" dt="2023-11-07T13:18:18.923" v="1091" actId="1076"/>
          <ac:spMkLst>
            <pc:docMk/>
            <pc:sldMk cId="1992232323" sldId="740"/>
            <ac:spMk id="3" creationId="{147505EE-ED17-41FA-AA9E-67FF65BE4268}"/>
          </ac:spMkLst>
        </pc:spChg>
        <pc:spChg chg="mod">
          <ac:chgData name="Festus Elleh" userId="98a4a9df-c185-44d1-b8a9-be31fd73d2bc" providerId="ADAL" clId="{B208CD8A-560F-4385-82FF-C6D2146830B8}" dt="2023-11-07T13:18:24.692" v="1093" actId="1076"/>
          <ac:spMkLst>
            <pc:docMk/>
            <pc:sldMk cId="1992232323" sldId="740"/>
            <ac:spMk id="4" creationId="{4373240C-E177-422A-ADB8-09C814AE7F84}"/>
          </ac:spMkLst>
        </pc:spChg>
      </pc:sldChg>
      <pc:sldChg chg="addSp delSp modSp mod">
        <pc:chgData name="Festus Elleh" userId="98a4a9df-c185-44d1-b8a9-be31fd73d2bc" providerId="ADAL" clId="{B208CD8A-560F-4385-82FF-C6D2146830B8}" dt="2023-11-07T14:41:43.258" v="1167" actId="14100"/>
        <pc:sldMkLst>
          <pc:docMk/>
          <pc:sldMk cId="3780583361" sldId="747"/>
        </pc:sldMkLst>
        <pc:spChg chg="mod">
          <ac:chgData name="Festus Elleh" userId="98a4a9df-c185-44d1-b8a9-be31fd73d2bc" providerId="ADAL" clId="{B208CD8A-560F-4385-82FF-C6D2146830B8}" dt="2023-11-07T14:41:43.258" v="1167" actId="14100"/>
          <ac:spMkLst>
            <pc:docMk/>
            <pc:sldMk cId="3780583361" sldId="747"/>
            <ac:spMk id="3" creationId="{790448D0-56D4-4752-9DD6-8ADB261F6377}"/>
          </ac:spMkLst>
        </pc:spChg>
        <pc:spChg chg="add del">
          <ac:chgData name="Festus Elleh" userId="98a4a9df-c185-44d1-b8a9-be31fd73d2bc" providerId="ADAL" clId="{B208CD8A-560F-4385-82FF-C6D2146830B8}" dt="2023-09-10T22:23:55.581" v="98" actId="22"/>
          <ac:spMkLst>
            <pc:docMk/>
            <pc:sldMk cId="3780583361" sldId="747"/>
            <ac:spMk id="4" creationId="{47AA469B-373A-3869-E3F9-E69BFB3123B8}"/>
          </ac:spMkLst>
        </pc:spChg>
      </pc:sldChg>
      <pc:sldChg chg="modSp mod">
        <pc:chgData name="Festus Elleh" userId="98a4a9df-c185-44d1-b8a9-be31fd73d2bc" providerId="ADAL" clId="{B208CD8A-560F-4385-82FF-C6D2146830B8}" dt="2023-11-07T14:35:55.581" v="1149" actId="1076"/>
        <pc:sldMkLst>
          <pc:docMk/>
          <pc:sldMk cId="1921512268" sldId="754"/>
        </pc:sldMkLst>
        <pc:spChg chg="mod">
          <ac:chgData name="Festus Elleh" userId="98a4a9df-c185-44d1-b8a9-be31fd73d2bc" providerId="ADAL" clId="{B208CD8A-560F-4385-82FF-C6D2146830B8}" dt="2023-11-07T14:35:55.581" v="1149" actId="1076"/>
          <ac:spMkLst>
            <pc:docMk/>
            <pc:sldMk cId="1921512268" sldId="754"/>
            <ac:spMk id="3" creationId="{529A3528-5763-4E73-9326-C02CBF2E3C38}"/>
          </ac:spMkLst>
        </pc:spChg>
      </pc:sldChg>
      <pc:sldChg chg="modSp mod">
        <pc:chgData name="Festus Elleh" userId="98a4a9df-c185-44d1-b8a9-be31fd73d2bc" providerId="ADAL" clId="{B208CD8A-560F-4385-82FF-C6D2146830B8}" dt="2023-11-07T14:44:12.719" v="1192" actId="20577"/>
        <pc:sldMkLst>
          <pc:docMk/>
          <pc:sldMk cId="2383217231" sldId="758"/>
        </pc:sldMkLst>
        <pc:spChg chg="mod">
          <ac:chgData name="Festus Elleh" userId="98a4a9df-c185-44d1-b8a9-be31fd73d2bc" providerId="ADAL" clId="{B208CD8A-560F-4385-82FF-C6D2146830B8}" dt="2023-11-07T14:44:12.719" v="1192" actId="20577"/>
          <ac:spMkLst>
            <pc:docMk/>
            <pc:sldMk cId="2383217231" sldId="758"/>
            <ac:spMk id="5" creationId="{25DDCE8E-5DF1-47BE-948F-0E6432C6FD84}"/>
          </ac:spMkLst>
        </pc:spChg>
      </pc:sldChg>
      <pc:sldChg chg="modSp mod">
        <pc:chgData name="Festus Elleh" userId="98a4a9df-c185-44d1-b8a9-be31fd73d2bc" providerId="ADAL" clId="{B208CD8A-560F-4385-82FF-C6D2146830B8}" dt="2023-11-07T14:45:36.549" v="1193" actId="14100"/>
        <pc:sldMkLst>
          <pc:docMk/>
          <pc:sldMk cId="1065092006" sldId="759"/>
        </pc:sldMkLst>
        <pc:picChg chg="mod">
          <ac:chgData name="Festus Elleh" userId="98a4a9df-c185-44d1-b8a9-be31fd73d2bc" providerId="ADAL" clId="{B208CD8A-560F-4385-82FF-C6D2146830B8}" dt="2023-11-07T14:45:36.549" v="1193" actId="14100"/>
          <ac:picMkLst>
            <pc:docMk/>
            <pc:sldMk cId="1065092006" sldId="759"/>
            <ac:picMk id="4" creationId="{88B71172-ABD5-4937-BB8E-0320F9518E14}"/>
          </ac:picMkLst>
        </pc:picChg>
      </pc:sldChg>
      <pc:sldChg chg="delSp modSp mod">
        <pc:chgData name="Festus Elleh" userId="98a4a9df-c185-44d1-b8a9-be31fd73d2bc" providerId="ADAL" clId="{B208CD8A-560F-4385-82FF-C6D2146830B8}" dt="2023-11-24T23:09:56.027" v="1441" actId="207"/>
        <pc:sldMkLst>
          <pc:docMk/>
          <pc:sldMk cId="3452907432" sldId="760"/>
        </pc:sldMkLst>
        <pc:spChg chg="del mod">
          <ac:chgData name="Festus Elleh" userId="98a4a9df-c185-44d1-b8a9-be31fd73d2bc" providerId="ADAL" clId="{B208CD8A-560F-4385-82FF-C6D2146830B8}" dt="2023-11-24T23:06:25.039" v="1414" actId="478"/>
          <ac:spMkLst>
            <pc:docMk/>
            <pc:sldMk cId="3452907432" sldId="760"/>
            <ac:spMk id="4" creationId="{C4BF5CD4-C386-42C1-B8E1-18E960F19DCE}"/>
          </ac:spMkLst>
        </pc:spChg>
        <pc:spChg chg="mod">
          <ac:chgData name="Festus Elleh" userId="98a4a9df-c185-44d1-b8a9-be31fd73d2bc" providerId="ADAL" clId="{B208CD8A-560F-4385-82FF-C6D2146830B8}" dt="2023-11-24T23:09:56.027" v="1441" actId="207"/>
          <ac:spMkLst>
            <pc:docMk/>
            <pc:sldMk cId="3452907432" sldId="760"/>
            <ac:spMk id="5" creationId="{E9D7DC79-BC97-4C9B-B8B6-36C5891E192F}"/>
          </ac:spMkLst>
        </pc:spChg>
      </pc:sldChg>
      <pc:sldChg chg="modSp mod">
        <pc:chgData name="Festus Elleh" userId="98a4a9df-c185-44d1-b8a9-be31fd73d2bc" providerId="ADAL" clId="{B208CD8A-560F-4385-82FF-C6D2146830B8}" dt="2023-11-07T14:47:45.106" v="1227" actId="6549"/>
        <pc:sldMkLst>
          <pc:docMk/>
          <pc:sldMk cId="3462348555" sldId="763"/>
        </pc:sldMkLst>
        <pc:spChg chg="mod">
          <ac:chgData name="Festus Elleh" userId="98a4a9df-c185-44d1-b8a9-be31fd73d2bc" providerId="ADAL" clId="{B208CD8A-560F-4385-82FF-C6D2146830B8}" dt="2023-11-07T14:47:45.106" v="1227" actId="6549"/>
          <ac:spMkLst>
            <pc:docMk/>
            <pc:sldMk cId="3462348555" sldId="763"/>
            <ac:spMk id="3" creationId="{F6601E08-F1C7-45F4-93FE-FAB0C5AFFA3A}"/>
          </ac:spMkLst>
        </pc:spChg>
      </pc:sldChg>
      <pc:sldChg chg="modSp mod">
        <pc:chgData name="Festus Elleh" userId="98a4a9df-c185-44d1-b8a9-be31fd73d2bc" providerId="ADAL" clId="{B208CD8A-560F-4385-82FF-C6D2146830B8}" dt="2023-11-07T14:48:16.935" v="1229" actId="6549"/>
        <pc:sldMkLst>
          <pc:docMk/>
          <pc:sldMk cId="3311187324" sldId="770"/>
        </pc:sldMkLst>
        <pc:spChg chg="mod">
          <ac:chgData name="Festus Elleh" userId="98a4a9df-c185-44d1-b8a9-be31fd73d2bc" providerId="ADAL" clId="{B208CD8A-560F-4385-82FF-C6D2146830B8}" dt="2023-11-07T14:48:16.935" v="1229" actId="6549"/>
          <ac:spMkLst>
            <pc:docMk/>
            <pc:sldMk cId="3311187324" sldId="770"/>
            <ac:spMk id="3" creationId="{0E8CEFC3-3548-4A7F-994F-5E1A6F72CD2A}"/>
          </ac:spMkLst>
        </pc:spChg>
      </pc:sldChg>
      <pc:sldChg chg="delSp modSp mod">
        <pc:chgData name="Festus Elleh" userId="98a4a9df-c185-44d1-b8a9-be31fd73d2bc" providerId="ADAL" clId="{B208CD8A-560F-4385-82FF-C6D2146830B8}" dt="2023-11-07T12:36:11.343" v="828" actId="255"/>
        <pc:sldMkLst>
          <pc:docMk/>
          <pc:sldMk cId="1679627889" sldId="797"/>
        </pc:sldMkLst>
        <pc:spChg chg="mod">
          <ac:chgData name="Festus Elleh" userId="98a4a9df-c185-44d1-b8a9-be31fd73d2bc" providerId="ADAL" clId="{B208CD8A-560F-4385-82FF-C6D2146830B8}" dt="2023-11-07T12:35:56.253" v="825" actId="1076"/>
          <ac:spMkLst>
            <pc:docMk/>
            <pc:sldMk cId="1679627889" sldId="797"/>
            <ac:spMk id="3" creationId="{ED6B97DF-5B84-4D84-9C36-9DEC2C839379}"/>
          </ac:spMkLst>
        </pc:spChg>
        <pc:spChg chg="mod">
          <ac:chgData name="Festus Elleh" userId="98a4a9df-c185-44d1-b8a9-be31fd73d2bc" providerId="ADAL" clId="{B208CD8A-560F-4385-82FF-C6D2146830B8}" dt="2023-11-07T12:35:16.404" v="818" actId="14100"/>
          <ac:spMkLst>
            <pc:docMk/>
            <pc:sldMk cId="1679627889" sldId="797"/>
            <ac:spMk id="27" creationId="{AAE890B9-D924-4CF6-BA7B-482D87D4FBCC}"/>
          </ac:spMkLst>
        </pc:spChg>
        <pc:spChg chg="mod">
          <ac:chgData name="Festus Elleh" userId="98a4a9df-c185-44d1-b8a9-be31fd73d2bc" providerId="ADAL" clId="{B208CD8A-560F-4385-82FF-C6D2146830B8}" dt="2023-11-07T12:36:11.343" v="828" actId="255"/>
          <ac:spMkLst>
            <pc:docMk/>
            <pc:sldMk cId="1679627889" sldId="797"/>
            <ac:spMk id="28" creationId="{D979175D-87A8-45CB-AB90-F7135C89992C}"/>
          </ac:spMkLst>
        </pc:spChg>
        <pc:picChg chg="del">
          <ac:chgData name="Festus Elleh" userId="98a4a9df-c185-44d1-b8a9-be31fd73d2bc" providerId="ADAL" clId="{B208CD8A-560F-4385-82FF-C6D2146830B8}" dt="2023-11-07T12:33:06.438" v="739" actId="478"/>
          <ac:picMkLst>
            <pc:docMk/>
            <pc:sldMk cId="1679627889" sldId="797"/>
            <ac:picMk id="5" creationId="{BE1A9CED-CB93-4E43-B985-D7771745E1C5}"/>
          </ac:picMkLst>
        </pc:picChg>
      </pc:sldChg>
      <pc:sldChg chg="delSp modSp del mod">
        <pc:chgData name="Festus Elleh" userId="98a4a9df-c185-44d1-b8a9-be31fd73d2bc" providerId="ADAL" clId="{B208CD8A-560F-4385-82FF-C6D2146830B8}" dt="2023-11-07T12:44:21.548" v="854" actId="47"/>
        <pc:sldMkLst>
          <pc:docMk/>
          <pc:sldMk cId="1525304151" sldId="798"/>
        </pc:sldMkLst>
        <pc:spChg chg="del">
          <ac:chgData name="Festus Elleh" userId="98a4a9df-c185-44d1-b8a9-be31fd73d2bc" providerId="ADAL" clId="{B208CD8A-560F-4385-82FF-C6D2146830B8}" dt="2023-11-07T12:36:58.019" v="833" actId="478"/>
          <ac:spMkLst>
            <pc:docMk/>
            <pc:sldMk cId="1525304151" sldId="798"/>
            <ac:spMk id="3" creationId="{6DE819E5-ABE7-4C66-8C01-50B6AC85F9EF}"/>
          </ac:spMkLst>
        </pc:spChg>
        <pc:spChg chg="mod">
          <ac:chgData name="Festus Elleh" userId="98a4a9df-c185-44d1-b8a9-be31fd73d2bc" providerId="ADAL" clId="{B208CD8A-560F-4385-82FF-C6D2146830B8}" dt="2023-11-07T12:42:51.193" v="835" actId="1076"/>
          <ac:spMkLst>
            <pc:docMk/>
            <pc:sldMk cId="1525304151" sldId="798"/>
            <ac:spMk id="6" creationId="{A1B7FD95-14FF-4395-B7F5-6F043BEAD57A}"/>
          </ac:spMkLst>
        </pc:spChg>
        <pc:spChg chg="del">
          <ac:chgData name="Festus Elleh" userId="98a4a9df-c185-44d1-b8a9-be31fd73d2bc" providerId="ADAL" clId="{B208CD8A-560F-4385-82FF-C6D2146830B8}" dt="2023-11-07T12:37:03.116" v="834" actId="478"/>
          <ac:spMkLst>
            <pc:docMk/>
            <pc:sldMk cId="1525304151" sldId="798"/>
            <ac:spMk id="8" creationId="{52958D49-4A95-4AFC-B5E2-3FB853359B84}"/>
          </ac:spMkLst>
        </pc:spChg>
        <pc:picChg chg="del">
          <ac:chgData name="Festus Elleh" userId="98a4a9df-c185-44d1-b8a9-be31fd73d2bc" providerId="ADAL" clId="{B208CD8A-560F-4385-82FF-C6D2146830B8}" dt="2023-11-07T12:43:21.316" v="842" actId="21"/>
          <ac:picMkLst>
            <pc:docMk/>
            <pc:sldMk cId="1525304151" sldId="798"/>
            <ac:picMk id="4" creationId="{B9AE4D94-443C-465B-936D-908E0755CD72}"/>
          </ac:picMkLst>
        </pc:picChg>
        <pc:picChg chg="del">
          <ac:chgData name="Festus Elleh" userId="98a4a9df-c185-44d1-b8a9-be31fd73d2bc" providerId="ADAL" clId="{B208CD8A-560F-4385-82FF-C6D2146830B8}" dt="2023-11-07T12:36:54.954" v="832" actId="478"/>
          <ac:picMkLst>
            <pc:docMk/>
            <pc:sldMk cId="1525304151" sldId="798"/>
            <ac:picMk id="10" creationId="{B077F74A-CBA8-4AA7-83DE-A586200989F1}"/>
          </ac:picMkLst>
        </pc:picChg>
      </pc:sldChg>
      <pc:sldChg chg="addSp delSp modSp mod">
        <pc:chgData name="Festus Elleh" userId="98a4a9df-c185-44d1-b8a9-be31fd73d2bc" providerId="ADAL" clId="{B208CD8A-560F-4385-82FF-C6D2146830B8}" dt="2023-11-07T12:44:18.358" v="853" actId="14100"/>
        <pc:sldMkLst>
          <pc:docMk/>
          <pc:sldMk cId="3831322116" sldId="799"/>
        </pc:sldMkLst>
        <pc:spChg chg="add mod">
          <ac:chgData name="Festus Elleh" userId="98a4a9df-c185-44d1-b8a9-be31fd73d2bc" providerId="ADAL" clId="{B208CD8A-560F-4385-82FF-C6D2146830B8}" dt="2023-11-07T12:44:01.267" v="848" actId="14100"/>
          <ac:spMkLst>
            <pc:docMk/>
            <pc:sldMk cId="3831322116" sldId="799"/>
            <ac:spMk id="2" creationId="{53AFAD76-21EC-29B1-E9A7-1256D2F237F3}"/>
          </ac:spMkLst>
        </pc:spChg>
        <pc:spChg chg="del">
          <ac:chgData name="Festus Elleh" userId="98a4a9df-c185-44d1-b8a9-be31fd73d2bc" providerId="ADAL" clId="{B208CD8A-560F-4385-82FF-C6D2146830B8}" dt="2023-11-07T12:43:02.083" v="837" actId="478"/>
          <ac:spMkLst>
            <pc:docMk/>
            <pc:sldMk cId="3831322116" sldId="799"/>
            <ac:spMk id="3" creationId="{F22BEF20-B57B-4AEF-A9D7-52BD3FC1D173}"/>
          </ac:spMkLst>
        </pc:spChg>
        <pc:spChg chg="del">
          <ac:chgData name="Festus Elleh" userId="98a4a9df-c185-44d1-b8a9-be31fd73d2bc" providerId="ADAL" clId="{B208CD8A-560F-4385-82FF-C6D2146830B8}" dt="2023-11-07T12:42:57.446" v="836" actId="478"/>
          <ac:spMkLst>
            <pc:docMk/>
            <pc:sldMk cId="3831322116" sldId="799"/>
            <ac:spMk id="5" creationId="{DC4386A2-98E1-41FF-A1DE-0DBF58A56428}"/>
          </ac:spMkLst>
        </pc:spChg>
        <pc:picChg chg="add mod">
          <ac:chgData name="Festus Elleh" userId="98a4a9df-c185-44d1-b8a9-be31fd73d2bc" providerId="ADAL" clId="{B208CD8A-560F-4385-82FF-C6D2146830B8}" dt="2023-11-07T12:44:18.358" v="853" actId="14100"/>
          <ac:picMkLst>
            <pc:docMk/>
            <pc:sldMk cId="3831322116" sldId="799"/>
            <ac:picMk id="4" creationId="{73E98156-5AFD-3177-8F19-419A21A3F773}"/>
          </ac:picMkLst>
        </pc:picChg>
      </pc:sldChg>
      <pc:sldChg chg="modSp mod">
        <pc:chgData name="Festus Elleh" userId="98a4a9df-c185-44d1-b8a9-be31fd73d2bc" providerId="ADAL" clId="{B208CD8A-560F-4385-82FF-C6D2146830B8}" dt="2023-11-07T14:37:05.032" v="1154" actId="14100"/>
        <pc:sldMkLst>
          <pc:docMk/>
          <pc:sldMk cId="4279666806" sldId="800"/>
        </pc:sldMkLst>
        <pc:spChg chg="mod">
          <ac:chgData name="Festus Elleh" userId="98a4a9df-c185-44d1-b8a9-be31fd73d2bc" providerId="ADAL" clId="{B208CD8A-560F-4385-82FF-C6D2146830B8}" dt="2023-11-07T14:36:59.411" v="1152" actId="14100"/>
          <ac:spMkLst>
            <pc:docMk/>
            <pc:sldMk cId="4279666806" sldId="800"/>
            <ac:spMk id="3" creationId="{CC31DD22-E98D-4CBA-90C5-1E59A1D93464}"/>
          </ac:spMkLst>
        </pc:spChg>
        <pc:picChg chg="mod">
          <ac:chgData name="Festus Elleh" userId="98a4a9df-c185-44d1-b8a9-be31fd73d2bc" providerId="ADAL" clId="{B208CD8A-560F-4385-82FF-C6D2146830B8}" dt="2023-11-07T14:37:05.032" v="1154" actId="14100"/>
          <ac:picMkLst>
            <pc:docMk/>
            <pc:sldMk cId="4279666806" sldId="800"/>
            <ac:picMk id="2" creationId="{EBAD224A-2504-439E-A097-4DA9817C0777}"/>
          </ac:picMkLst>
        </pc:picChg>
      </pc:sldChg>
      <pc:sldChg chg="del">
        <pc:chgData name="Festus Elleh" userId="98a4a9df-c185-44d1-b8a9-be31fd73d2bc" providerId="ADAL" clId="{B208CD8A-560F-4385-82FF-C6D2146830B8}" dt="2023-11-07T14:48:39.591" v="1230" actId="47"/>
        <pc:sldMkLst>
          <pc:docMk/>
          <pc:sldMk cId="3475835819" sldId="804"/>
        </pc:sldMkLst>
      </pc:sldChg>
      <pc:sldChg chg="modSp mod">
        <pc:chgData name="Festus Elleh" userId="98a4a9df-c185-44d1-b8a9-be31fd73d2bc" providerId="ADAL" clId="{B208CD8A-560F-4385-82FF-C6D2146830B8}" dt="2023-11-07T14:50:35.791" v="1294" actId="1076"/>
        <pc:sldMkLst>
          <pc:docMk/>
          <pc:sldMk cId="905594666" sldId="805"/>
        </pc:sldMkLst>
        <pc:spChg chg="mod">
          <ac:chgData name="Festus Elleh" userId="98a4a9df-c185-44d1-b8a9-be31fd73d2bc" providerId="ADAL" clId="{B208CD8A-560F-4385-82FF-C6D2146830B8}" dt="2023-11-07T14:50:21.760" v="1290" actId="12"/>
          <ac:spMkLst>
            <pc:docMk/>
            <pc:sldMk cId="905594666" sldId="805"/>
            <ac:spMk id="3" creationId="{47ED95D6-6026-4B23-8E48-9696C6152713}"/>
          </ac:spMkLst>
        </pc:spChg>
        <pc:spChg chg="mod">
          <ac:chgData name="Festus Elleh" userId="98a4a9df-c185-44d1-b8a9-be31fd73d2bc" providerId="ADAL" clId="{B208CD8A-560F-4385-82FF-C6D2146830B8}" dt="2023-11-07T14:50:31.947" v="1292" actId="1076"/>
          <ac:spMkLst>
            <pc:docMk/>
            <pc:sldMk cId="905594666" sldId="805"/>
            <ac:spMk id="7" creationId="{98D17A8E-9CBA-418E-ACD3-D292FEF4AB81}"/>
          </ac:spMkLst>
        </pc:spChg>
        <pc:spChg chg="mod">
          <ac:chgData name="Festus Elleh" userId="98a4a9df-c185-44d1-b8a9-be31fd73d2bc" providerId="ADAL" clId="{B208CD8A-560F-4385-82FF-C6D2146830B8}" dt="2023-11-07T14:50:33.899" v="1293" actId="1076"/>
          <ac:spMkLst>
            <pc:docMk/>
            <pc:sldMk cId="905594666" sldId="805"/>
            <ac:spMk id="9" creationId="{24C2021F-D9D6-419D-83C8-A658D2797667}"/>
          </ac:spMkLst>
        </pc:spChg>
        <pc:picChg chg="mod">
          <ac:chgData name="Festus Elleh" userId="98a4a9df-c185-44d1-b8a9-be31fd73d2bc" providerId="ADAL" clId="{B208CD8A-560F-4385-82FF-C6D2146830B8}" dt="2023-11-07T14:50:35.791" v="1294" actId="1076"/>
          <ac:picMkLst>
            <pc:docMk/>
            <pc:sldMk cId="905594666" sldId="805"/>
            <ac:picMk id="5" creationId="{E81352D0-3176-4C1D-8625-034C0451D3F7}"/>
          </ac:picMkLst>
        </pc:picChg>
      </pc:sldChg>
      <pc:sldChg chg="modSp mod">
        <pc:chgData name="Festus Elleh" userId="98a4a9df-c185-44d1-b8a9-be31fd73d2bc" providerId="ADAL" clId="{B208CD8A-560F-4385-82FF-C6D2146830B8}" dt="2023-11-07T14:52:35.983" v="1324" actId="20577"/>
        <pc:sldMkLst>
          <pc:docMk/>
          <pc:sldMk cId="2587956595" sldId="806"/>
        </pc:sldMkLst>
        <pc:spChg chg="mod">
          <ac:chgData name="Festus Elleh" userId="98a4a9df-c185-44d1-b8a9-be31fd73d2bc" providerId="ADAL" clId="{B208CD8A-560F-4385-82FF-C6D2146830B8}" dt="2023-11-07T14:52:35.983" v="1324" actId="20577"/>
          <ac:spMkLst>
            <pc:docMk/>
            <pc:sldMk cId="2587956595" sldId="806"/>
            <ac:spMk id="3" creationId="{310560EF-128F-4922-B4F5-2F97F0D9A702}"/>
          </ac:spMkLst>
        </pc:spChg>
      </pc:sldChg>
      <pc:sldChg chg="modSp mod">
        <pc:chgData name="Festus Elleh" userId="98a4a9df-c185-44d1-b8a9-be31fd73d2bc" providerId="ADAL" clId="{B208CD8A-560F-4385-82FF-C6D2146830B8}" dt="2023-11-07T14:56:19.975" v="1337" actId="20577"/>
        <pc:sldMkLst>
          <pc:docMk/>
          <pc:sldMk cId="3984623557" sldId="807"/>
        </pc:sldMkLst>
        <pc:spChg chg="mod">
          <ac:chgData name="Festus Elleh" userId="98a4a9df-c185-44d1-b8a9-be31fd73d2bc" providerId="ADAL" clId="{B208CD8A-560F-4385-82FF-C6D2146830B8}" dt="2023-11-07T14:56:19.975" v="1337" actId="20577"/>
          <ac:spMkLst>
            <pc:docMk/>
            <pc:sldMk cId="3984623557" sldId="807"/>
            <ac:spMk id="3" creationId="{25360DC7-5009-4EAF-B5C3-85050DC5B2EE}"/>
          </ac:spMkLst>
        </pc:spChg>
      </pc:sldChg>
      <pc:sldChg chg="modSp mod">
        <pc:chgData name="Festus Elleh" userId="98a4a9df-c185-44d1-b8a9-be31fd73d2bc" providerId="ADAL" clId="{B208CD8A-560F-4385-82FF-C6D2146830B8}" dt="2023-12-07T19:41:44.513" v="1580" actId="113"/>
        <pc:sldMkLst>
          <pc:docMk/>
          <pc:sldMk cId="606481799" sldId="811"/>
        </pc:sldMkLst>
        <pc:spChg chg="mod">
          <ac:chgData name="Festus Elleh" userId="98a4a9df-c185-44d1-b8a9-be31fd73d2bc" providerId="ADAL" clId="{B208CD8A-560F-4385-82FF-C6D2146830B8}" dt="2023-12-07T19:41:44.513" v="1580" actId="113"/>
          <ac:spMkLst>
            <pc:docMk/>
            <pc:sldMk cId="606481799" sldId="811"/>
            <ac:spMk id="3" creationId="{D67D9FDC-B10B-4B11-A3DC-5A362C33B3C8}"/>
          </ac:spMkLst>
        </pc:spChg>
      </pc:sldChg>
      <pc:sldChg chg="modSp mod">
        <pc:chgData name="Festus Elleh" userId="98a4a9df-c185-44d1-b8a9-be31fd73d2bc" providerId="ADAL" clId="{B208CD8A-560F-4385-82FF-C6D2146830B8}" dt="2023-11-07T13:19:13.497" v="1098" actId="14100"/>
        <pc:sldMkLst>
          <pc:docMk/>
          <pc:sldMk cId="1941124524" sldId="813"/>
        </pc:sldMkLst>
        <pc:spChg chg="mod">
          <ac:chgData name="Festus Elleh" userId="98a4a9df-c185-44d1-b8a9-be31fd73d2bc" providerId="ADAL" clId="{B208CD8A-560F-4385-82FF-C6D2146830B8}" dt="2023-11-07T13:19:13.497" v="1098" actId="14100"/>
          <ac:spMkLst>
            <pc:docMk/>
            <pc:sldMk cId="1941124524" sldId="813"/>
            <ac:spMk id="7" creationId="{63425DEA-98BF-45A9-9281-AF9D4E13A208}"/>
          </ac:spMkLst>
        </pc:spChg>
        <pc:picChg chg="mod">
          <ac:chgData name="Festus Elleh" userId="98a4a9df-c185-44d1-b8a9-be31fd73d2bc" providerId="ADAL" clId="{B208CD8A-560F-4385-82FF-C6D2146830B8}" dt="2023-11-07T13:19:04.730" v="1096" actId="14100"/>
          <ac:picMkLst>
            <pc:docMk/>
            <pc:sldMk cId="1941124524" sldId="813"/>
            <ac:picMk id="5" creationId="{C3F02BD4-260D-452D-8E10-C14EEE2EB3FD}"/>
          </ac:picMkLst>
        </pc:picChg>
      </pc:sldChg>
      <pc:sldChg chg="modSp del mod">
        <pc:chgData name="Festus Elleh" userId="98a4a9df-c185-44d1-b8a9-be31fd73d2bc" providerId="ADAL" clId="{B208CD8A-560F-4385-82FF-C6D2146830B8}" dt="2023-11-07T14:31:35.881" v="1146" actId="47"/>
        <pc:sldMkLst>
          <pc:docMk/>
          <pc:sldMk cId="4129502472" sldId="814"/>
        </pc:sldMkLst>
        <pc:spChg chg="mod">
          <ac:chgData name="Festus Elleh" userId="98a4a9df-c185-44d1-b8a9-be31fd73d2bc" providerId="ADAL" clId="{B208CD8A-560F-4385-82FF-C6D2146830B8}" dt="2023-11-07T13:19:56.948" v="1104" actId="122"/>
          <ac:spMkLst>
            <pc:docMk/>
            <pc:sldMk cId="4129502472" sldId="814"/>
            <ac:spMk id="3" creationId="{3EC5D223-D0BA-4B49-A9C3-685A318FE879}"/>
          </ac:spMkLst>
        </pc:spChg>
        <pc:picChg chg="mod">
          <ac:chgData name="Festus Elleh" userId="98a4a9df-c185-44d1-b8a9-be31fd73d2bc" providerId="ADAL" clId="{B208CD8A-560F-4385-82FF-C6D2146830B8}" dt="2023-11-07T13:19:46.638" v="1101" actId="14100"/>
          <ac:picMkLst>
            <pc:docMk/>
            <pc:sldMk cId="4129502472" sldId="814"/>
            <ac:picMk id="5" creationId="{E3FFAB13-6293-4CF0-B1E3-FFDE84AFBC54}"/>
          </ac:picMkLst>
        </pc:picChg>
      </pc:sldChg>
      <pc:sldChg chg="addSp delSp modSp mod">
        <pc:chgData name="Festus Elleh" userId="98a4a9df-c185-44d1-b8a9-be31fd73d2bc" providerId="ADAL" clId="{B208CD8A-560F-4385-82FF-C6D2146830B8}" dt="2023-11-20T19:08:09.443" v="1340" actId="478"/>
        <pc:sldMkLst>
          <pc:docMk/>
          <pc:sldMk cId="905976186" sldId="819"/>
        </pc:sldMkLst>
        <pc:spChg chg="add del mod">
          <ac:chgData name="Festus Elleh" userId="98a4a9df-c185-44d1-b8a9-be31fd73d2bc" providerId="ADAL" clId="{B208CD8A-560F-4385-82FF-C6D2146830B8}" dt="2023-11-20T19:08:09.443" v="1340" actId="478"/>
          <ac:spMkLst>
            <pc:docMk/>
            <pc:sldMk cId="905976186" sldId="819"/>
            <ac:spMk id="4" creationId="{85C104C5-E812-B21E-FA3D-330D6862B7D1}"/>
          </ac:spMkLst>
        </pc:spChg>
      </pc:sldChg>
      <pc:sldChg chg="del">
        <pc:chgData name="Festus Elleh" userId="98a4a9df-c185-44d1-b8a9-be31fd73d2bc" providerId="ADAL" clId="{B208CD8A-560F-4385-82FF-C6D2146830B8}" dt="2023-11-07T14:48:47.787" v="1231" actId="47"/>
        <pc:sldMkLst>
          <pc:docMk/>
          <pc:sldMk cId="3257063612" sldId="824"/>
        </pc:sldMkLst>
      </pc:sldChg>
      <pc:sldChg chg="modSp mod">
        <pc:chgData name="Festus Elleh" userId="98a4a9df-c185-44d1-b8a9-be31fd73d2bc" providerId="ADAL" clId="{B208CD8A-560F-4385-82FF-C6D2146830B8}" dt="2023-11-28T16:23:49.965" v="1517" actId="14100"/>
        <pc:sldMkLst>
          <pc:docMk/>
          <pc:sldMk cId="1555252128" sldId="827"/>
        </pc:sldMkLst>
        <pc:spChg chg="mod">
          <ac:chgData name="Festus Elleh" userId="98a4a9df-c185-44d1-b8a9-be31fd73d2bc" providerId="ADAL" clId="{B208CD8A-560F-4385-82FF-C6D2146830B8}" dt="2023-11-28T16:23:49.965" v="1517" actId="14100"/>
          <ac:spMkLst>
            <pc:docMk/>
            <pc:sldMk cId="1555252128" sldId="827"/>
            <ac:spMk id="3" creationId="{E6635EF7-B622-4C98-834A-EC4C9B8B1271}"/>
          </ac:spMkLst>
        </pc:spChg>
      </pc:sldChg>
      <pc:sldChg chg="modSp mod">
        <pc:chgData name="Festus Elleh" userId="98a4a9df-c185-44d1-b8a9-be31fd73d2bc" providerId="ADAL" clId="{B208CD8A-560F-4385-82FF-C6D2146830B8}" dt="2023-11-24T23:08:55.674" v="1434" actId="207"/>
        <pc:sldMkLst>
          <pc:docMk/>
          <pc:sldMk cId="795075583" sldId="833"/>
        </pc:sldMkLst>
        <pc:spChg chg="mod">
          <ac:chgData name="Festus Elleh" userId="98a4a9df-c185-44d1-b8a9-be31fd73d2bc" providerId="ADAL" clId="{B208CD8A-560F-4385-82FF-C6D2146830B8}" dt="2023-11-24T23:08:55.674" v="1434" actId="207"/>
          <ac:spMkLst>
            <pc:docMk/>
            <pc:sldMk cId="795075583" sldId="833"/>
            <ac:spMk id="3" creationId="{A897CCF7-F448-4F56-AA21-292E6BE4E951}"/>
          </ac:spMkLst>
        </pc:spChg>
      </pc:sldChg>
      <pc:sldChg chg="addSp delSp modSp mod ord">
        <pc:chgData name="Festus Elleh" userId="98a4a9df-c185-44d1-b8a9-be31fd73d2bc" providerId="ADAL" clId="{B208CD8A-560F-4385-82FF-C6D2146830B8}" dt="2023-09-10T22:53:28.445" v="206" actId="1076"/>
        <pc:sldMkLst>
          <pc:docMk/>
          <pc:sldMk cId="2881137626" sldId="836"/>
        </pc:sldMkLst>
        <pc:spChg chg="del mod">
          <ac:chgData name="Festus Elleh" userId="98a4a9df-c185-44d1-b8a9-be31fd73d2bc" providerId="ADAL" clId="{B208CD8A-560F-4385-82FF-C6D2146830B8}" dt="2023-09-10T22:48:06.754" v="123" actId="21"/>
          <ac:spMkLst>
            <pc:docMk/>
            <pc:sldMk cId="2881137626" sldId="836"/>
            <ac:spMk id="3" creationId="{C22CE500-5585-45D5-B1DD-1880B4B691F9}"/>
          </ac:spMkLst>
        </pc:spChg>
        <pc:spChg chg="del mod">
          <ac:chgData name="Festus Elleh" userId="98a4a9df-c185-44d1-b8a9-be31fd73d2bc" providerId="ADAL" clId="{B208CD8A-560F-4385-82FF-C6D2146830B8}" dt="2023-09-10T22:48:15.193" v="125" actId="21"/>
          <ac:spMkLst>
            <pc:docMk/>
            <pc:sldMk cId="2881137626" sldId="836"/>
            <ac:spMk id="4" creationId="{6287E8F8-0B67-E73C-4B32-7B65F311AB03}"/>
          </ac:spMkLst>
        </pc:spChg>
        <pc:spChg chg="mod">
          <ac:chgData name="Festus Elleh" userId="98a4a9df-c185-44d1-b8a9-be31fd73d2bc" providerId="ADAL" clId="{B208CD8A-560F-4385-82FF-C6D2146830B8}" dt="2023-09-10T22:52:23.576" v="191" actId="6549"/>
          <ac:spMkLst>
            <pc:docMk/>
            <pc:sldMk cId="2881137626" sldId="836"/>
            <ac:spMk id="5" creationId="{D162FF1B-69D3-4050-8063-D660720A650F}"/>
          </ac:spMkLst>
        </pc:spChg>
        <pc:spChg chg="add del mod">
          <ac:chgData name="Festus Elleh" userId="98a4a9df-c185-44d1-b8a9-be31fd73d2bc" providerId="ADAL" clId="{B208CD8A-560F-4385-82FF-C6D2146830B8}" dt="2023-09-10T22:51:04.069" v="168" actId="21"/>
          <ac:spMkLst>
            <pc:docMk/>
            <pc:sldMk cId="2881137626" sldId="836"/>
            <ac:spMk id="6" creationId="{EEBABEA2-0928-3E20-A3CA-8C0456CA4E6A}"/>
          </ac:spMkLst>
        </pc:spChg>
        <pc:spChg chg="add mod">
          <ac:chgData name="Festus Elleh" userId="98a4a9df-c185-44d1-b8a9-be31fd73d2bc" providerId="ADAL" clId="{B208CD8A-560F-4385-82FF-C6D2146830B8}" dt="2023-09-10T22:52:47.914" v="199" actId="1076"/>
          <ac:spMkLst>
            <pc:docMk/>
            <pc:sldMk cId="2881137626" sldId="836"/>
            <ac:spMk id="7" creationId="{4D4D0EA0-109A-8D2B-655A-C0E52FCE8561}"/>
          </ac:spMkLst>
        </pc:spChg>
        <pc:spChg chg="add mod">
          <ac:chgData name="Festus Elleh" userId="98a4a9df-c185-44d1-b8a9-be31fd73d2bc" providerId="ADAL" clId="{B208CD8A-560F-4385-82FF-C6D2146830B8}" dt="2023-09-10T22:53:28.445" v="206" actId="1076"/>
          <ac:spMkLst>
            <pc:docMk/>
            <pc:sldMk cId="2881137626" sldId="836"/>
            <ac:spMk id="9" creationId="{86E81053-9D2F-3116-CB26-352417666464}"/>
          </ac:spMkLst>
        </pc:spChg>
        <pc:picChg chg="add del mod">
          <ac:chgData name="Festus Elleh" userId="98a4a9df-c185-44d1-b8a9-be31fd73d2bc" providerId="ADAL" clId="{B208CD8A-560F-4385-82FF-C6D2146830B8}" dt="2023-09-10T22:49:36.628" v="144" actId="21"/>
          <ac:picMkLst>
            <pc:docMk/>
            <pc:sldMk cId="2881137626" sldId="836"/>
            <ac:picMk id="1026" creationId="{3EEDBF8A-DD68-5324-D19E-2E6DE348C99E}"/>
          </ac:picMkLst>
        </pc:picChg>
        <pc:picChg chg="add mod">
          <ac:chgData name="Festus Elleh" userId="98a4a9df-c185-44d1-b8a9-be31fd73d2bc" providerId="ADAL" clId="{B208CD8A-560F-4385-82FF-C6D2146830B8}" dt="2023-09-10T22:52:32.748" v="194" actId="1076"/>
          <ac:picMkLst>
            <pc:docMk/>
            <pc:sldMk cId="2881137626" sldId="836"/>
            <ac:picMk id="1027" creationId="{08F1A444-99FA-DD78-D54D-E645C3053236}"/>
          </ac:picMkLst>
        </pc:picChg>
      </pc:sldChg>
      <pc:sldChg chg="addSp delSp modSp mod">
        <pc:chgData name="Festus Elleh" userId="98a4a9df-c185-44d1-b8a9-be31fd73d2bc" providerId="ADAL" clId="{B208CD8A-560F-4385-82FF-C6D2146830B8}" dt="2023-11-07T12:31:12.479" v="700" actId="21"/>
        <pc:sldMkLst>
          <pc:docMk/>
          <pc:sldMk cId="2257388695" sldId="839"/>
        </pc:sldMkLst>
        <pc:spChg chg="mod">
          <ac:chgData name="Festus Elleh" userId="98a4a9df-c185-44d1-b8a9-be31fd73d2bc" providerId="ADAL" clId="{B208CD8A-560F-4385-82FF-C6D2146830B8}" dt="2023-11-07T12:30:01.873" v="693" actId="1076"/>
          <ac:spMkLst>
            <pc:docMk/>
            <pc:sldMk cId="2257388695" sldId="839"/>
            <ac:spMk id="7" creationId="{5EE4ACEF-3788-29C7-2479-E41E45184C46}"/>
          </ac:spMkLst>
        </pc:spChg>
        <pc:spChg chg="add del mod">
          <ac:chgData name="Festus Elleh" userId="98a4a9df-c185-44d1-b8a9-be31fd73d2bc" providerId="ADAL" clId="{B208CD8A-560F-4385-82FF-C6D2146830B8}" dt="2023-11-07T12:31:12.479" v="700" actId="21"/>
          <ac:spMkLst>
            <pc:docMk/>
            <pc:sldMk cId="2257388695" sldId="839"/>
            <ac:spMk id="11" creationId="{0F0897AC-A26C-4BFB-EF8F-68966DF402BC}"/>
          </ac:spMkLst>
        </pc:spChg>
        <pc:picChg chg="mod">
          <ac:chgData name="Festus Elleh" userId="98a4a9df-c185-44d1-b8a9-be31fd73d2bc" providerId="ADAL" clId="{B208CD8A-560F-4385-82FF-C6D2146830B8}" dt="2023-11-07T12:29:03.904" v="596" actId="1076"/>
          <ac:picMkLst>
            <pc:docMk/>
            <pc:sldMk cId="2257388695" sldId="839"/>
            <ac:picMk id="3" creationId="{1D1F9344-329B-4F41-AC96-E5BD8EA8C3B2}"/>
          </ac:picMkLst>
        </pc:picChg>
      </pc:sldChg>
      <pc:sldChg chg="addSp delSp modSp mod">
        <pc:chgData name="Festus Elleh" userId="98a4a9df-c185-44d1-b8a9-be31fd73d2bc" providerId="ADAL" clId="{B208CD8A-560F-4385-82FF-C6D2146830B8}" dt="2023-11-07T12:32:28.823" v="733" actId="14100"/>
        <pc:sldMkLst>
          <pc:docMk/>
          <pc:sldMk cId="1747379589" sldId="840"/>
        </pc:sldMkLst>
        <pc:spChg chg="add mod">
          <ac:chgData name="Festus Elleh" userId="98a4a9df-c185-44d1-b8a9-be31fd73d2bc" providerId="ADAL" clId="{B208CD8A-560F-4385-82FF-C6D2146830B8}" dt="2023-11-07T12:32:28.823" v="733" actId="14100"/>
          <ac:spMkLst>
            <pc:docMk/>
            <pc:sldMk cId="1747379589" sldId="840"/>
            <ac:spMk id="2" creationId="{DC4D26EE-0457-B4E9-16EE-614F67108A78}"/>
          </ac:spMkLst>
        </pc:spChg>
        <pc:spChg chg="del mod">
          <ac:chgData name="Festus Elleh" userId="98a4a9df-c185-44d1-b8a9-be31fd73d2bc" providerId="ADAL" clId="{B208CD8A-560F-4385-82FF-C6D2146830B8}" dt="2023-11-07T12:32:13.397" v="728" actId="478"/>
          <ac:spMkLst>
            <pc:docMk/>
            <pc:sldMk cId="1747379589" sldId="840"/>
            <ac:spMk id="4" creationId="{FCE291F2-2EF9-06A6-6268-10F82DCF6672}"/>
          </ac:spMkLst>
        </pc:spChg>
      </pc:sldChg>
      <pc:sldChg chg="modSp mod">
        <pc:chgData name="Festus Elleh" userId="98a4a9df-c185-44d1-b8a9-be31fd73d2bc" providerId="ADAL" clId="{B208CD8A-560F-4385-82FF-C6D2146830B8}" dt="2023-11-07T12:46:04.311" v="864" actId="14100"/>
        <pc:sldMkLst>
          <pc:docMk/>
          <pc:sldMk cId="27480812" sldId="841"/>
        </pc:sldMkLst>
        <pc:picChg chg="mod">
          <ac:chgData name="Festus Elleh" userId="98a4a9df-c185-44d1-b8a9-be31fd73d2bc" providerId="ADAL" clId="{B208CD8A-560F-4385-82FF-C6D2146830B8}" dt="2023-11-07T12:46:04.311" v="864" actId="14100"/>
          <ac:picMkLst>
            <pc:docMk/>
            <pc:sldMk cId="27480812" sldId="841"/>
            <ac:picMk id="5" creationId="{7AD91B7C-672E-0CA5-6412-E6253C24F450}"/>
          </ac:picMkLst>
        </pc:picChg>
      </pc:sldChg>
      <pc:sldChg chg="modSp mod">
        <pc:chgData name="Festus Elleh" userId="98a4a9df-c185-44d1-b8a9-be31fd73d2bc" providerId="ADAL" clId="{B208CD8A-560F-4385-82FF-C6D2146830B8}" dt="2023-11-07T12:46:25.574" v="867" actId="14100"/>
        <pc:sldMkLst>
          <pc:docMk/>
          <pc:sldMk cId="1184522555" sldId="842"/>
        </pc:sldMkLst>
        <pc:picChg chg="mod">
          <ac:chgData name="Festus Elleh" userId="98a4a9df-c185-44d1-b8a9-be31fd73d2bc" providerId="ADAL" clId="{B208CD8A-560F-4385-82FF-C6D2146830B8}" dt="2023-11-07T12:46:25.574" v="867" actId="14100"/>
          <ac:picMkLst>
            <pc:docMk/>
            <pc:sldMk cId="1184522555" sldId="842"/>
            <ac:picMk id="3" creationId="{EC207C30-FC05-E49C-686C-34B9FF60C4F6}"/>
          </ac:picMkLst>
        </pc:picChg>
      </pc:sldChg>
      <pc:sldChg chg="addSp delSp modSp mod">
        <pc:chgData name="Festus Elleh" userId="98a4a9df-c185-44d1-b8a9-be31fd73d2bc" providerId="ADAL" clId="{B208CD8A-560F-4385-82FF-C6D2146830B8}" dt="2023-10-12T20:00:00.347" v="483" actId="207"/>
        <pc:sldMkLst>
          <pc:docMk/>
          <pc:sldMk cId="2668462060" sldId="845"/>
        </pc:sldMkLst>
        <pc:spChg chg="add del">
          <ac:chgData name="Festus Elleh" userId="98a4a9df-c185-44d1-b8a9-be31fd73d2bc" providerId="ADAL" clId="{B208CD8A-560F-4385-82FF-C6D2146830B8}" dt="2023-10-11T19:32:33.575" v="414"/>
          <ac:spMkLst>
            <pc:docMk/>
            <pc:sldMk cId="2668462060" sldId="845"/>
            <ac:spMk id="2" creationId="{2EECAA1C-86A7-46B4-AF0A-9747A62B06D4}"/>
          </ac:spMkLst>
        </pc:spChg>
        <pc:spChg chg="mod">
          <ac:chgData name="Festus Elleh" userId="98a4a9df-c185-44d1-b8a9-be31fd73d2bc" providerId="ADAL" clId="{B208CD8A-560F-4385-82FF-C6D2146830B8}" dt="2023-10-12T20:00:00.347" v="483" actId="207"/>
          <ac:spMkLst>
            <pc:docMk/>
            <pc:sldMk cId="2668462060" sldId="845"/>
            <ac:spMk id="4" creationId="{9FF70FFF-A2AF-4CA0-4DC6-40CB9778E2F0}"/>
          </ac:spMkLst>
        </pc:spChg>
      </pc:sldChg>
      <pc:sldChg chg="modSp mod">
        <pc:chgData name="Festus Elleh" userId="98a4a9df-c185-44d1-b8a9-be31fd73d2bc" providerId="ADAL" clId="{B208CD8A-560F-4385-82FF-C6D2146830B8}" dt="2023-11-07T12:27:10.095" v="584" actId="20577"/>
        <pc:sldMkLst>
          <pc:docMk/>
          <pc:sldMk cId="3711617148" sldId="846"/>
        </pc:sldMkLst>
        <pc:spChg chg="mod">
          <ac:chgData name="Festus Elleh" userId="98a4a9df-c185-44d1-b8a9-be31fd73d2bc" providerId="ADAL" clId="{B208CD8A-560F-4385-82FF-C6D2146830B8}" dt="2023-11-07T12:27:10.095" v="584" actId="20577"/>
          <ac:spMkLst>
            <pc:docMk/>
            <pc:sldMk cId="3711617148" sldId="846"/>
            <ac:spMk id="3" creationId="{906E2A02-6310-93FB-A9FA-055F1521F84E}"/>
          </ac:spMkLst>
        </pc:spChg>
      </pc:sldChg>
      <pc:sldChg chg="modSp mod">
        <pc:chgData name="Festus Elleh" userId="98a4a9df-c185-44d1-b8a9-be31fd73d2bc" providerId="ADAL" clId="{B208CD8A-560F-4385-82FF-C6D2146830B8}" dt="2023-11-07T14:53:27.688" v="1330" actId="14100"/>
        <pc:sldMkLst>
          <pc:docMk/>
          <pc:sldMk cId="3663941140" sldId="847"/>
        </pc:sldMkLst>
        <pc:spChg chg="mod">
          <ac:chgData name="Festus Elleh" userId="98a4a9df-c185-44d1-b8a9-be31fd73d2bc" providerId="ADAL" clId="{B208CD8A-560F-4385-82FF-C6D2146830B8}" dt="2023-11-07T14:53:27.688" v="1330" actId="14100"/>
          <ac:spMkLst>
            <pc:docMk/>
            <pc:sldMk cId="3663941140" sldId="847"/>
            <ac:spMk id="3" creationId="{310560EF-128F-4922-B4F5-2F97F0D9A702}"/>
          </ac:spMkLst>
        </pc:spChg>
      </pc:sldChg>
      <pc:sldChg chg="addSp modSp mod">
        <pc:chgData name="Festus Elleh" userId="98a4a9df-c185-44d1-b8a9-be31fd73d2bc" providerId="ADAL" clId="{B208CD8A-560F-4385-82FF-C6D2146830B8}" dt="2023-11-07T13:33:46.729" v="1145" actId="20577"/>
        <pc:sldMkLst>
          <pc:docMk/>
          <pc:sldMk cId="3781049987" sldId="848"/>
        </pc:sldMkLst>
        <pc:spChg chg="mod">
          <ac:chgData name="Festus Elleh" userId="98a4a9df-c185-44d1-b8a9-be31fd73d2bc" providerId="ADAL" clId="{B208CD8A-560F-4385-82FF-C6D2146830B8}" dt="2023-11-07T13:21:18.440" v="1106" actId="6549"/>
          <ac:spMkLst>
            <pc:docMk/>
            <pc:sldMk cId="3781049987" sldId="848"/>
            <ac:spMk id="3" creationId="{1FAD6A93-AAD7-DD24-B61B-D4D56B248B56}"/>
          </ac:spMkLst>
        </pc:spChg>
        <pc:spChg chg="mod">
          <ac:chgData name="Festus Elleh" userId="98a4a9df-c185-44d1-b8a9-be31fd73d2bc" providerId="ADAL" clId="{B208CD8A-560F-4385-82FF-C6D2146830B8}" dt="2023-11-07T13:21:39.773" v="1111" actId="1076"/>
          <ac:spMkLst>
            <pc:docMk/>
            <pc:sldMk cId="3781049987" sldId="848"/>
            <ac:spMk id="5" creationId="{00A642F2-F6CC-BB99-F8E6-0DDFE065FC59}"/>
          </ac:spMkLst>
        </pc:spChg>
        <pc:spChg chg="add mod">
          <ac:chgData name="Festus Elleh" userId="98a4a9df-c185-44d1-b8a9-be31fd73d2bc" providerId="ADAL" clId="{B208CD8A-560F-4385-82FF-C6D2146830B8}" dt="2023-11-07T13:33:46.729" v="1145" actId="20577"/>
          <ac:spMkLst>
            <pc:docMk/>
            <pc:sldMk cId="3781049987" sldId="848"/>
            <ac:spMk id="9" creationId="{2F8589E7-0B8F-3CFB-EFA3-D8F6BA25BDE2}"/>
          </ac:spMkLst>
        </pc:spChg>
        <pc:spChg chg="add mod">
          <ac:chgData name="Festus Elleh" userId="98a4a9df-c185-44d1-b8a9-be31fd73d2bc" providerId="ADAL" clId="{B208CD8A-560F-4385-82FF-C6D2146830B8}" dt="2023-11-07T13:33:39.172" v="1142"/>
          <ac:spMkLst>
            <pc:docMk/>
            <pc:sldMk cId="3781049987" sldId="848"/>
            <ac:spMk id="10" creationId="{0A23AAE2-5755-C4F9-50B0-56BEE1AE6540}"/>
          </ac:spMkLst>
        </pc:spChg>
        <pc:picChg chg="add mod">
          <ac:chgData name="Festus Elleh" userId="98a4a9df-c185-44d1-b8a9-be31fd73d2bc" providerId="ADAL" clId="{B208CD8A-560F-4385-82FF-C6D2146830B8}" dt="2023-11-07T13:29:42.246" v="1113" actId="1076"/>
          <ac:picMkLst>
            <pc:docMk/>
            <pc:sldMk cId="3781049987" sldId="848"/>
            <ac:picMk id="4" creationId="{ABF10E6A-1C6E-98C9-6A1A-22DB156F9E46}"/>
          </ac:picMkLst>
        </pc:picChg>
        <pc:picChg chg="add mod">
          <ac:chgData name="Festus Elleh" userId="98a4a9df-c185-44d1-b8a9-be31fd73d2bc" providerId="ADAL" clId="{B208CD8A-560F-4385-82FF-C6D2146830B8}" dt="2023-11-07T13:33:31.620" v="1141" actId="1076"/>
          <ac:picMkLst>
            <pc:docMk/>
            <pc:sldMk cId="3781049987" sldId="848"/>
            <ac:picMk id="7" creationId="{2FCA9534-35D2-2C25-140C-5CBAC18B44B6}"/>
          </ac:picMkLst>
        </pc:picChg>
      </pc:sldChg>
      <pc:sldChg chg="addSp modSp mod">
        <pc:chgData name="Festus Elleh" userId="98a4a9df-c185-44d1-b8a9-be31fd73d2bc" providerId="ADAL" clId="{B208CD8A-560F-4385-82FF-C6D2146830B8}" dt="2023-11-07T12:45:34.969" v="861" actId="1076"/>
        <pc:sldMkLst>
          <pc:docMk/>
          <pc:sldMk cId="2113123022" sldId="849"/>
        </pc:sldMkLst>
        <pc:spChg chg="add mod">
          <ac:chgData name="Festus Elleh" userId="98a4a9df-c185-44d1-b8a9-be31fd73d2bc" providerId="ADAL" clId="{B208CD8A-560F-4385-82FF-C6D2146830B8}" dt="2023-11-07T12:45:34.969" v="861" actId="1076"/>
          <ac:spMkLst>
            <pc:docMk/>
            <pc:sldMk cId="2113123022" sldId="849"/>
            <ac:spMk id="2" creationId="{5D65B5B0-D81D-522E-DE9F-74AB0333B9A4}"/>
          </ac:spMkLst>
        </pc:spChg>
        <pc:picChg chg="mod">
          <ac:chgData name="Festus Elleh" userId="98a4a9df-c185-44d1-b8a9-be31fd73d2bc" providerId="ADAL" clId="{B208CD8A-560F-4385-82FF-C6D2146830B8}" dt="2023-11-07T12:45:17.453" v="858" actId="1076"/>
          <ac:picMkLst>
            <pc:docMk/>
            <pc:sldMk cId="2113123022" sldId="849"/>
            <ac:picMk id="5" creationId="{14328C21-7A25-1DB9-CEAC-33A8F92EA124}"/>
          </ac:picMkLst>
        </pc:picChg>
      </pc:sldChg>
      <pc:sldChg chg="delSp del mod">
        <pc:chgData name="Festus Elleh" userId="98a4a9df-c185-44d1-b8a9-be31fd73d2bc" providerId="ADAL" clId="{B208CD8A-560F-4385-82FF-C6D2146830B8}" dt="2023-11-07T12:45:47.469" v="862" actId="47"/>
        <pc:sldMkLst>
          <pc:docMk/>
          <pc:sldMk cId="3958950791" sldId="851"/>
        </pc:sldMkLst>
        <pc:spChg chg="del">
          <ac:chgData name="Festus Elleh" userId="98a4a9df-c185-44d1-b8a9-be31fd73d2bc" providerId="ADAL" clId="{B208CD8A-560F-4385-82FF-C6D2146830B8}" dt="2023-11-07T12:45:24.799" v="859" actId="21"/>
          <ac:spMkLst>
            <pc:docMk/>
            <pc:sldMk cId="3958950791" sldId="851"/>
            <ac:spMk id="3" creationId="{CEEB2D47-6895-FF94-C2EC-218B2F41F975}"/>
          </ac:spMkLst>
        </pc:spChg>
      </pc:sldChg>
      <pc:sldChg chg="del">
        <pc:chgData name="Festus Elleh" userId="98a4a9df-c185-44d1-b8a9-be31fd73d2bc" providerId="ADAL" clId="{B208CD8A-560F-4385-82FF-C6D2146830B8}" dt="2023-11-07T12:28:01.545" v="586" actId="47"/>
        <pc:sldMkLst>
          <pc:docMk/>
          <pc:sldMk cId="843528088" sldId="852"/>
        </pc:sldMkLst>
      </pc:sldChg>
      <pc:sldChg chg="addSp delSp modSp new mod">
        <pc:chgData name="Festus Elleh" userId="98a4a9df-c185-44d1-b8a9-be31fd73d2bc" providerId="ADAL" clId="{B208CD8A-560F-4385-82FF-C6D2146830B8}" dt="2023-09-06T18:24:49.626" v="96" actId="14100"/>
        <pc:sldMkLst>
          <pc:docMk/>
          <pc:sldMk cId="929576747" sldId="854"/>
        </pc:sldMkLst>
        <pc:spChg chg="add mod">
          <ac:chgData name="Festus Elleh" userId="98a4a9df-c185-44d1-b8a9-be31fd73d2bc" providerId="ADAL" clId="{B208CD8A-560F-4385-82FF-C6D2146830B8}" dt="2023-09-06T18:23:19.061" v="78" actId="113"/>
          <ac:spMkLst>
            <pc:docMk/>
            <pc:sldMk cId="929576747" sldId="854"/>
            <ac:spMk id="4" creationId="{73630F51-9F55-435C-DC59-9435CBFF24AE}"/>
          </ac:spMkLst>
        </pc:spChg>
        <pc:spChg chg="add del mod">
          <ac:chgData name="Festus Elleh" userId="98a4a9df-c185-44d1-b8a9-be31fd73d2bc" providerId="ADAL" clId="{B208CD8A-560F-4385-82FF-C6D2146830B8}" dt="2023-09-06T18:24:41.457" v="94" actId="22"/>
          <ac:spMkLst>
            <pc:docMk/>
            <pc:sldMk cId="929576747" sldId="854"/>
            <ac:spMk id="6" creationId="{FF3BC298-BA8C-E0B0-C3AC-52541C212E23}"/>
          </ac:spMkLst>
        </pc:spChg>
        <pc:picChg chg="add mod">
          <ac:chgData name="Festus Elleh" userId="98a4a9df-c185-44d1-b8a9-be31fd73d2bc" providerId="ADAL" clId="{B208CD8A-560F-4385-82FF-C6D2146830B8}" dt="2023-09-06T18:24:49.626" v="96" actId="14100"/>
          <ac:picMkLst>
            <pc:docMk/>
            <pc:sldMk cId="929576747" sldId="854"/>
            <ac:picMk id="2" creationId="{46EC8D79-E12A-AF95-7742-12D01E21A1AC}"/>
          </ac:picMkLst>
        </pc:picChg>
      </pc:sldChg>
      <pc:sldChg chg="addSp delSp modSp new mod">
        <pc:chgData name="Festus Elleh" userId="98a4a9df-c185-44d1-b8a9-be31fd73d2bc" providerId="ADAL" clId="{B208CD8A-560F-4385-82FF-C6D2146830B8}" dt="2023-09-10T22:57:05.493" v="223" actId="1076"/>
        <pc:sldMkLst>
          <pc:docMk/>
          <pc:sldMk cId="3986972203" sldId="855"/>
        </pc:sldMkLst>
        <pc:spChg chg="add mod">
          <ac:chgData name="Festus Elleh" userId="98a4a9df-c185-44d1-b8a9-be31fd73d2bc" providerId="ADAL" clId="{B208CD8A-560F-4385-82FF-C6D2146830B8}" dt="2023-09-10T22:56:50.416" v="220" actId="20577"/>
          <ac:spMkLst>
            <pc:docMk/>
            <pc:sldMk cId="3986972203" sldId="855"/>
            <ac:spMk id="2" creationId="{49D8B79E-AF7E-5C2A-36CF-0C251CCFA022}"/>
          </ac:spMkLst>
        </pc:spChg>
        <pc:spChg chg="add del mod">
          <ac:chgData name="Festus Elleh" userId="98a4a9df-c185-44d1-b8a9-be31fd73d2bc" providerId="ADAL" clId="{B208CD8A-560F-4385-82FF-C6D2146830B8}" dt="2023-09-10T22:56:37.237" v="216" actId="478"/>
          <ac:spMkLst>
            <pc:docMk/>
            <pc:sldMk cId="3986972203" sldId="855"/>
            <ac:spMk id="3" creationId="{EB8634FA-E5A3-78E3-85C9-92E09C980702}"/>
          </ac:spMkLst>
        </pc:spChg>
        <pc:spChg chg="add mod">
          <ac:chgData name="Festus Elleh" userId="98a4a9df-c185-44d1-b8a9-be31fd73d2bc" providerId="ADAL" clId="{B208CD8A-560F-4385-82FF-C6D2146830B8}" dt="2023-09-10T22:57:05.493" v="223" actId="1076"/>
          <ac:spMkLst>
            <pc:docMk/>
            <pc:sldMk cId="3986972203" sldId="855"/>
            <ac:spMk id="5" creationId="{483F3B56-FB15-6A4C-8706-7F28565AD244}"/>
          </ac:spMkLst>
        </pc:spChg>
        <pc:picChg chg="add mod">
          <ac:chgData name="Festus Elleh" userId="98a4a9df-c185-44d1-b8a9-be31fd73d2bc" providerId="ADAL" clId="{B208CD8A-560F-4385-82FF-C6D2146830B8}" dt="2023-09-10T22:57:00.226" v="222" actId="1076"/>
          <ac:picMkLst>
            <pc:docMk/>
            <pc:sldMk cId="3986972203" sldId="855"/>
            <ac:picMk id="4" creationId="{06BAF93E-B2B3-BB88-75CB-2BBF1A86F7A0}"/>
          </ac:picMkLst>
        </pc:picChg>
      </pc:sldChg>
      <pc:sldChg chg="addSp delSp modSp new del mod">
        <pc:chgData name="Festus Elleh" userId="98a4a9df-c185-44d1-b8a9-be31fd73d2bc" providerId="ADAL" clId="{B208CD8A-560F-4385-82FF-C6D2146830B8}" dt="2023-09-14T20:00:33.393" v="306" actId="2696"/>
        <pc:sldMkLst>
          <pc:docMk/>
          <pc:sldMk cId="1419181347" sldId="856"/>
        </pc:sldMkLst>
        <pc:spChg chg="mod">
          <ac:chgData name="Festus Elleh" userId="98a4a9df-c185-44d1-b8a9-be31fd73d2bc" providerId="ADAL" clId="{B208CD8A-560F-4385-82FF-C6D2146830B8}" dt="2023-09-14T18:58:56.685" v="305" actId="20577"/>
          <ac:spMkLst>
            <pc:docMk/>
            <pc:sldMk cId="1419181347" sldId="856"/>
            <ac:spMk id="2" creationId="{A9552B3F-11B2-216B-8F85-7C37A0751442}"/>
          </ac:spMkLst>
        </pc:spChg>
        <pc:spChg chg="del mod">
          <ac:chgData name="Festus Elleh" userId="98a4a9df-c185-44d1-b8a9-be31fd73d2bc" providerId="ADAL" clId="{B208CD8A-560F-4385-82FF-C6D2146830B8}" dt="2023-09-14T17:01:56.324" v="268" actId="478"/>
          <ac:spMkLst>
            <pc:docMk/>
            <pc:sldMk cId="1419181347" sldId="856"/>
            <ac:spMk id="3" creationId="{0AF680CF-8CD0-AEAA-4BB7-4886EA37FF70}"/>
          </ac:spMkLst>
        </pc:spChg>
        <pc:spChg chg="add mod">
          <ac:chgData name="Festus Elleh" userId="98a4a9df-c185-44d1-b8a9-be31fd73d2bc" providerId="ADAL" clId="{B208CD8A-560F-4385-82FF-C6D2146830B8}" dt="2023-09-14T18:58:20.700" v="303" actId="1076"/>
          <ac:spMkLst>
            <pc:docMk/>
            <pc:sldMk cId="1419181347" sldId="856"/>
            <ac:spMk id="5" creationId="{3F89CC14-5A75-6DA6-41D5-AEF931EA6975}"/>
          </ac:spMkLst>
        </pc:spChg>
      </pc:sldChg>
      <pc:sldChg chg="addSp delSp modSp new mod">
        <pc:chgData name="Festus Elleh" userId="98a4a9df-c185-44d1-b8a9-be31fd73d2bc" providerId="ADAL" clId="{B208CD8A-560F-4385-82FF-C6D2146830B8}" dt="2023-11-27T00:40:55.937" v="1492" actId="20577"/>
        <pc:sldMkLst>
          <pc:docMk/>
          <pc:sldMk cId="2070021797" sldId="856"/>
        </pc:sldMkLst>
        <pc:spChg chg="add del mod">
          <ac:chgData name="Festus Elleh" userId="98a4a9df-c185-44d1-b8a9-be31fd73d2bc" providerId="ADAL" clId="{B208CD8A-560F-4385-82FF-C6D2146830B8}" dt="2023-11-07T12:53:40.490" v="884" actId="478"/>
          <ac:spMkLst>
            <pc:docMk/>
            <pc:sldMk cId="2070021797" sldId="856"/>
            <ac:spMk id="2" creationId="{32B771D8-0B4A-5947-4B9A-770A98347225}"/>
          </ac:spMkLst>
        </pc:spChg>
        <pc:spChg chg="add mod">
          <ac:chgData name="Festus Elleh" userId="98a4a9df-c185-44d1-b8a9-be31fd73d2bc" providerId="ADAL" clId="{B208CD8A-560F-4385-82FF-C6D2146830B8}" dt="2023-11-27T00:40:55.937" v="1492" actId="20577"/>
          <ac:spMkLst>
            <pc:docMk/>
            <pc:sldMk cId="2070021797" sldId="856"/>
            <ac:spMk id="3" creationId="{56A2B205-3A6B-A2EE-4FF5-4E09B3A7DBBC}"/>
          </ac:spMkLst>
        </pc:spChg>
        <pc:spChg chg="add del">
          <ac:chgData name="Festus Elleh" userId="98a4a9df-c185-44d1-b8a9-be31fd73d2bc" providerId="ADAL" clId="{B208CD8A-560F-4385-82FF-C6D2146830B8}" dt="2023-11-07T13:08:59.234" v="886" actId="22"/>
          <ac:spMkLst>
            <pc:docMk/>
            <pc:sldMk cId="2070021797" sldId="856"/>
            <ac:spMk id="5" creationId="{41493F48-DFA8-4E6A-F7B1-5EAC19F83233}"/>
          </ac:spMkLst>
        </pc:spChg>
        <pc:spChg chg="add del">
          <ac:chgData name="Festus Elleh" userId="98a4a9df-c185-44d1-b8a9-be31fd73d2bc" providerId="ADAL" clId="{B208CD8A-560F-4385-82FF-C6D2146830B8}" dt="2023-11-07T13:09:08.177" v="888" actId="22"/>
          <ac:spMkLst>
            <pc:docMk/>
            <pc:sldMk cId="2070021797" sldId="856"/>
            <ac:spMk id="7" creationId="{4A1D5ED4-8E88-2B77-154A-C2A089EB7CD2}"/>
          </ac:spMkLst>
        </pc:spChg>
        <pc:spChg chg="add mod">
          <ac:chgData name="Festus Elleh" userId="98a4a9df-c185-44d1-b8a9-be31fd73d2bc" providerId="ADAL" clId="{B208CD8A-560F-4385-82FF-C6D2146830B8}" dt="2023-11-27T00:20:44.831" v="1473" actId="20577"/>
          <ac:spMkLst>
            <pc:docMk/>
            <pc:sldMk cId="2070021797" sldId="856"/>
            <ac:spMk id="9" creationId="{17FE9B55-9D26-DDEE-0EF7-512C12C0D523}"/>
          </ac:spMkLst>
        </pc:spChg>
        <pc:spChg chg="add mod">
          <ac:chgData name="Festus Elleh" userId="98a4a9df-c185-44d1-b8a9-be31fd73d2bc" providerId="ADAL" clId="{B208CD8A-560F-4385-82FF-C6D2146830B8}" dt="2023-11-07T13:14:29.799" v="1069" actId="1076"/>
          <ac:spMkLst>
            <pc:docMk/>
            <pc:sldMk cId="2070021797" sldId="856"/>
            <ac:spMk id="11" creationId="{D7000D49-08AD-DD0B-C6FE-6AA291BC020F}"/>
          </ac:spMkLst>
        </pc:spChg>
      </pc:sldChg>
      <pc:sldChg chg="addSp modSp new mod">
        <pc:chgData name="Festus Elleh" userId="98a4a9df-c185-44d1-b8a9-be31fd73d2bc" providerId="ADAL" clId="{B208CD8A-560F-4385-82FF-C6D2146830B8}" dt="2023-11-24T23:11:07.005" v="1445" actId="14100"/>
        <pc:sldMkLst>
          <pc:docMk/>
          <pc:sldMk cId="4213189264" sldId="857"/>
        </pc:sldMkLst>
        <pc:spChg chg="add mod">
          <ac:chgData name="Festus Elleh" userId="98a4a9df-c185-44d1-b8a9-be31fd73d2bc" providerId="ADAL" clId="{B208CD8A-560F-4385-82FF-C6D2146830B8}" dt="2023-11-24T23:11:07.005" v="1445" actId="14100"/>
          <ac:spMkLst>
            <pc:docMk/>
            <pc:sldMk cId="4213189264" sldId="857"/>
            <ac:spMk id="3" creationId="{AF4EB875-A0A1-4565-2022-37C091A8F191}"/>
          </ac:spMkLst>
        </pc:spChg>
      </pc:sldChg>
      <pc:sldChg chg="addSp modSp new mod setBg">
        <pc:chgData name="Festus Elleh" userId="98a4a9df-c185-44d1-b8a9-be31fd73d2bc" providerId="ADAL" clId="{B208CD8A-560F-4385-82FF-C6D2146830B8}" dt="2023-11-27T00:32:03.428" v="1486" actId="14100"/>
        <pc:sldMkLst>
          <pc:docMk/>
          <pc:sldMk cId="761567346" sldId="858"/>
        </pc:sldMkLst>
        <pc:spChg chg="add">
          <ac:chgData name="Festus Elleh" userId="98a4a9df-c185-44d1-b8a9-be31fd73d2bc" providerId="ADAL" clId="{B208CD8A-560F-4385-82FF-C6D2146830B8}" dt="2023-11-27T00:23:20.189" v="1476" actId="26606"/>
          <ac:spMkLst>
            <pc:docMk/>
            <pc:sldMk cId="761567346" sldId="858"/>
            <ac:spMk id="7" creationId="{4434DCA8-BC57-40AE-94D7-754460957E7F}"/>
          </ac:spMkLst>
        </pc:spChg>
        <pc:spChg chg="add">
          <ac:chgData name="Festus Elleh" userId="98a4a9df-c185-44d1-b8a9-be31fd73d2bc" providerId="ADAL" clId="{B208CD8A-560F-4385-82FF-C6D2146830B8}" dt="2023-11-27T00:23:20.189" v="1476" actId="26606"/>
          <ac:spMkLst>
            <pc:docMk/>
            <pc:sldMk cId="761567346" sldId="858"/>
            <ac:spMk id="11" creationId="{D43CA6E1-DE85-4998-B1CA-2B617EDF60F8}"/>
          </ac:spMkLst>
        </pc:spChg>
        <pc:graphicFrameChg chg="add mod modGraphic">
          <ac:chgData name="Festus Elleh" userId="98a4a9df-c185-44d1-b8a9-be31fd73d2bc" providerId="ADAL" clId="{B208CD8A-560F-4385-82FF-C6D2146830B8}" dt="2023-11-27T00:32:03.428" v="1486" actId="14100"/>
          <ac:graphicFrameMkLst>
            <pc:docMk/>
            <pc:sldMk cId="761567346" sldId="858"/>
            <ac:graphicFrameMk id="2" creationId="{78FD7110-7D3D-3BE1-AE29-5DE62C9A6F70}"/>
          </ac:graphicFrameMkLst>
        </pc:graphicFrameChg>
        <pc:picChg chg="add">
          <ac:chgData name="Festus Elleh" userId="98a4a9df-c185-44d1-b8a9-be31fd73d2bc" providerId="ADAL" clId="{B208CD8A-560F-4385-82FF-C6D2146830B8}" dt="2023-11-27T00:23:20.189" v="1476" actId="26606"/>
          <ac:picMkLst>
            <pc:docMk/>
            <pc:sldMk cId="761567346" sldId="858"/>
            <ac:picMk id="9" creationId="{E93A23A1-FB7B-4C57-8240-0B6015C11161}"/>
          </ac:picMkLst>
        </pc:picChg>
        <pc:picChg chg="add">
          <ac:chgData name="Festus Elleh" userId="98a4a9df-c185-44d1-b8a9-be31fd73d2bc" providerId="ADAL" clId="{B208CD8A-560F-4385-82FF-C6D2146830B8}" dt="2023-11-27T00:23:20.189" v="1476" actId="26606"/>
          <ac:picMkLst>
            <pc:docMk/>
            <pc:sldMk cId="761567346" sldId="858"/>
            <ac:picMk id="13" creationId="{AD162A3C-D7A8-4B2A-94B1-73192CBC573B}"/>
          </ac:picMkLst>
        </pc:picChg>
        <pc:picChg chg="add">
          <ac:chgData name="Festus Elleh" userId="98a4a9df-c185-44d1-b8a9-be31fd73d2bc" providerId="ADAL" clId="{B208CD8A-560F-4385-82FF-C6D2146830B8}" dt="2023-11-27T00:23:20.189" v="1476" actId="26606"/>
          <ac:picMkLst>
            <pc:docMk/>
            <pc:sldMk cId="761567346" sldId="858"/>
            <ac:picMk id="15" creationId="{6B8F1012-6DEE-4829-9F32-620A71109464}"/>
          </ac:picMkLst>
        </pc:picChg>
      </pc:sldChg>
      <pc:sldChg chg="addSp modSp new mod">
        <pc:chgData name="Festus Elleh" userId="98a4a9df-c185-44d1-b8a9-be31fd73d2bc" providerId="ADAL" clId="{B208CD8A-560F-4385-82FF-C6D2146830B8}" dt="2023-12-07T19:15:56.685" v="1541" actId="14100"/>
        <pc:sldMkLst>
          <pc:docMk/>
          <pc:sldMk cId="3200624033" sldId="859"/>
        </pc:sldMkLst>
        <pc:spChg chg="add mod">
          <ac:chgData name="Festus Elleh" userId="98a4a9df-c185-44d1-b8a9-be31fd73d2bc" providerId="ADAL" clId="{B208CD8A-560F-4385-82FF-C6D2146830B8}" dt="2023-12-07T19:15:56.685" v="1541" actId="14100"/>
          <ac:spMkLst>
            <pc:docMk/>
            <pc:sldMk cId="3200624033" sldId="859"/>
            <ac:spMk id="3" creationId="{39335AFF-588F-0691-3235-2F1B55EA01FA}"/>
          </ac:spMkLst>
        </pc:spChg>
      </pc:sldChg>
      <pc:sldChg chg="addSp modSp new mod">
        <pc:chgData name="Festus Elleh" userId="98a4a9df-c185-44d1-b8a9-be31fd73d2bc" providerId="ADAL" clId="{B208CD8A-560F-4385-82FF-C6D2146830B8}" dt="2023-12-14T20:42:21.301" v="1628" actId="20577"/>
        <pc:sldMkLst>
          <pc:docMk/>
          <pc:sldMk cId="3852784370" sldId="860"/>
        </pc:sldMkLst>
        <pc:spChg chg="add mod">
          <ac:chgData name="Festus Elleh" userId="98a4a9df-c185-44d1-b8a9-be31fd73d2bc" providerId="ADAL" clId="{B208CD8A-560F-4385-82FF-C6D2146830B8}" dt="2023-12-14T20:42:21.301" v="1628" actId="20577"/>
          <ac:spMkLst>
            <pc:docMk/>
            <pc:sldMk cId="3852784370" sldId="860"/>
            <ac:spMk id="3" creationId="{25C50ECF-6B8E-43B2-4C90-7FB1C815E2F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DEC0E-5348-4B9D-B705-309C355AAF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29F68B-E539-4254-B2D6-B510C2D36A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E91B23-DF67-4088-AC01-772667EDEA5B}"/>
              </a:ext>
            </a:extLst>
          </p:cNvPr>
          <p:cNvSpPr>
            <a:spLocks noGrp="1"/>
          </p:cNvSpPr>
          <p:nvPr>
            <p:ph type="dt" sz="half" idx="10"/>
          </p:nvPr>
        </p:nvSpPr>
        <p:spPr/>
        <p:txBody>
          <a:bodyPr/>
          <a:lstStyle/>
          <a:p>
            <a:fld id="{07E8AC7E-7B2C-4156-A8BC-AC2D7EDB98B3}" type="datetimeFigureOut">
              <a:rPr lang="en-US" smtClean="0"/>
              <a:t>4/21/2024</a:t>
            </a:fld>
            <a:endParaRPr lang="en-US"/>
          </a:p>
        </p:txBody>
      </p:sp>
      <p:sp>
        <p:nvSpPr>
          <p:cNvPr id="5" name="Footer Placeholder 4">
            <a:extLst>
              <a:ext uri="{FF2B5EF4-FFF2-40B4-BE49-F238E27FC236}">
                <a16:creationId xmlns:a16="http://schemas.microsoft.com/office/drawing/2014/main" id="{DC0D38E7-ABC6-4078-AB04-BD569D142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D05F81-38B5-4839-BC1A-EA0FE8189056}"/>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2122199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E88DE-0E7B-4A2B-B02D-6712397A10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12374E-CFEF-4582-8660-93DD389768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459505-40E6-45F7-9614-C1CD1FDE277A}"/>
              </a:ext>
            </a:extLst>
          </p:cNvPr>
          <p:cNvSpPr>
            <a:spLocks noGrp="1"/>
          </p:cNvSpPr>
          <p:nvPr>
            <p:ph type="dt" sz="half" idx="10"/>
          </p:nvPr>
        </p:nvSpPr>
        <p:spPr/>
        <p:txBody>
          <a:bodyPr/>
          <a:lstStyle/>
          <a:p>
            <a:fld id="{07E8AC7E-7B2C-4156-A8BC-AC2D7EDB98B3}" type="datetimeFigureOut">
              <a:rPr lang="en-US" smtClean="0"/>
              <a:t>4/21/2024</a:t>
            </a:fld>
            <a:endParaRPr lang="en-US"/>
          </a:p>
        </p:txBody>
      </p:sp>
      <p:sp>
        <p:nvSpPr>
          <p:cNvPr id="5" name="Footer Placeholder 4">
            <a:extLst>
              <a:ext uri="{FF2B5EF4-FFF2-40B4-BE49-F238E27FC236}">
                <a16:creationId xmlns:a16="http://schemas.microsoft.com/office/drawing/2014/main" id="{14CE866A-0F2A-4AD6-B50F-6B076C5E99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36600-287F-49A1-99E6-E082EC2756B9}"/>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2207923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CDAE00-344A-496C-9E1E-7A510E6D55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4354DD-E184-47AC-9065-FB5EECA653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1E2AC7-CB60-4D68-8B58-B2E90C2CB9D4}"/>
              </a:ext>
            </a:extLst>
          </p:cNvPr>
          <p:cNvSpPr>
            <a:spLocks noGrp="1"/>
          </p:cNvSpPr>
          <p:nvPr>
            <p:ph type="dt" sz="half" idx="10"/>
          </p:nvPr>
        </p:nvSpPr>
        <p:spPr/>
        <p:txBody>
          <a:bodyPr/>
          <a:lstStyle/>
          <a:p>
            <a:fld id="{07E8AC7E-7B2C-4156-A8BC-AC2D7EDB98B3}" type="datetimeFigureOut">
              <a:rPr lang="en-US" smtClean="0"/>
              <a:t>4/21/2024</a:t>
            </a:fld>
            <a:endParaRPr lang="en-US"/>
          </a:p>
        </p:txBody>
      </p:sp>
      <p:sp>
        <p:nvSpPr>
          <p:cNvPr id="5" name="Footer Placeholder 4">
            <a:extLst>
              <a:ext uri="{FF2B5EF4-FFF2-40B4-BE49-F238E27FC236}">
                <a16:creationId xmlns:a16="http://schemas.microsoft.com/office/drawing/2014/main" id="{80818E54-6EB5-4169-B5B4-DD0A0E5252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8B89E9-278C-4A42-ABC3-C08AB6FE4B82}"/>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1061284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80E2AFE-1A93-4402-A06F-4199F9DA07E8}" type="datetimeFigureOut">
              <a:rPr lang="en-US" smtClean="0"/>
              <a:t>4/21/2024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7DEFFAF3-9AC9-4D16-B11C-69E24EE6627E}"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60589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0E2AFE-1A93-4402-A06F-4199F9DA07E8}"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6820877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4157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0E2AFE-1A93-4402-A06F-4199F9DA07E8}" type="datetimeFigureOut">
              <a:rPr lang="en-US" smtClean="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1396696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0E2AFE-1A93-4402-A06F-4199F9DA07E8}" type="datetimeFigureOut">
              <a:rPr lang="en-US" smtClean="0"/>
              <a:t>4/21/2024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EFFAF3-9AC9-4D16-B11C-69E24EE6627E}"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47469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0E2AFE-1A93-4402-A06F-4199F9DA07E8}" type="datetimeFigureOut">
              <a:rPr lang="en-US" smtClean="0"/>
              <a:t>4/21/2024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EFFAF3-9AC9-4D16-B11C-69E24EE6627E}"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11842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0E2AFE-1A93-4402-A06F-4199F9DA07E8}" type="datetimeFigureOut">
              <a:rPr lang="en-US" smtClean="0"/>
              <a:t>4/21/2024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278993238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80E2AFE-1A93-4402-A06F-4199F9DA07E8}" type="datetimeFigureOut">
              <a:rPr lang="en-US" smtClean="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FFAF3-9AC9-4D16-B11C-69E24EE6627E}"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627997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5FB27-F35C-4B3A-B4A0-CC9A61A3A4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864163-1CE0-4F62-957C-647732A055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45DFE-3E9A-4D68-99ED-2DFA7C3376D8}"/>
              </a:ext>
            </a:extLst>
          </p:cNvPr>
          <p:cNvSpPr>
            <a:spLocks noGrp="1"/>
          </p:cNvSpPr>
          <p:nvPr>
            <p:ph type="dt" sz="half" idx="10"/>
          </p:nvPr>
        </p:nvSpPr>
        <p:spPr/>
        <p:txBody>
          <a:bodyPr/>
          <a:lstStyle/>
          <a:p>
            <a:fld id="{07E8AC7E-7B2C-4156-A8BC-AC2D7EDB98B3}" type="datetimeFigureOut">
              <a:rPr lang="en-US" smtClean="0"/>
              <a:t>4/21/2024</a:t>
            </a:fld>
            <a:endParaRPr lang="en-US"/>
          </a:p>
        </p:txBody>
      </p:sp>
      <p:sp>
        <p:nvSpPr>
          <p:cNvPr id="5" name="Footer Placeholder 4">
            <a:extLst>
              <a:ext uri="{FF2B5EF4-FFF2-40B4-BE49-F238E27FC236}">
                <a16:creationId xmlns:a16="http://schemas.microsoft.com/office/drawing/2014/main" id="{361C5CB4-88DD-4D46-A6E1-0E847FCAD3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074B1-A43E-4546-A9B2-DC8FB5E9C655}"/>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3329603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80E2AFE-1A93-4402-A06F-4199F9DA07E8}" type="datetimeFigureOut">
              <a:rPr lang="en-US" smtClean="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21895657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80E2AFE-1A93-4402-A06F-4199F9DA07E8}" type="datetimeFigureOut">
              <a:rPr lang="en-US" smtClean="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10236819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85655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19299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36550563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11169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9758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0E2AFE-1A93-4402-A06F-4199F9DA07E8}"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4227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0E2AFE-1A93-4402-A06F-4199F9DA07E8}"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95607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ingle Headline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28600"/>
            <a:ext cx="10972800" cy="457200"/>
          </a:xfrm>
        </p:spPr>
        <p:txBody>
          <a:bodyPr anchor="b"/>
          <a:lstStyle>
            <a:lvl1pPr>
              <a:defRPr/>
            </a:lvl1pPr>
          </a:lstStyle>
          <a:p>
            <a:r>
              <a:rPr lang="en-US" dirty="0"/>
              <a:t>Click to edit text slide title</a:t>
            </a:r>
          </a:p>
        </p:txBody>
      </p:sp>
      <p:sp>
        <p:nvSpPr>
          <p:cNvPr id="5" name="Footer Placeholder 4"/>
          <p:cNvSpPr>
            <a:spLocks noGrp="1"/>
          </p:cNvSpPr>
          <p:nvPr>
            <p:ph type="ftr" sz="quarter" idx="11"/>
          </p:nvPr>
        </p:nvSpPr>
        <p:spPr/>
        <p:txBody>
          <a:bodyPr/>
          <a:lstStyle/>
          <a:p>
            <a:endParaRPr lang="en-US">
              <a:solidFill>
                <a:srgbClr val="6E8999"/>
              </a:solidFill>
            </a:endParaRPr>
          </a:p>
        </p:txBody>
      </p:sp>
      <p:sp>
        <p:nvSpPr>
          <p:cNvPr id="6" name="Slide Number Placeholder 5"/>
          <p:cNvSpPr>
            <a:spLocks noGrp="1"/>
          </p:cNvSpPr>
          <p:nvPr>
            <p:ph type="sldNum" sz="quarter" idx="12"/>
          </p:nvPr>
        </p:nvSpPr>
        <p:spPr/>
        <p:txBody>
          <a:bodyPr/>
          <a:lstStyle/>
          <a:p>
            <a:fld id="{17F32975-EC93-4774-AC74-6AE00E0553D4}" type="slidenum">
              <a:rPr lang="en-US" smtClean="0">
                <a:solidFill>
                  <a:srgbClr val="6E8999"/>
                </a:solidFill>
              </a:rPr>
              <a:pPr/>
              <a:t>‹#›</a:t>
            </a:fld>
            <a:endParaRPr lang="en-US">
              <a:solidFill>
                <a:srgbClr val="6E8999"/>
              </a:solidFill>
            </a:endParaRPr>
          </a:p>
        </p:txBody>
      </p:sp>
      <p:sp>
        <p:nvSpPr>
          <p:cNvPr id="16" name="Date Placeholder 15"/>
          <p:cNvSpPr>
            <a:spLocks noGrp="1"/>
          </p:cNvSpPr>
          <p:nvPr>
            <p:ph type="dt" sz="half" idx="14"/>
          </p:nvPr>
        </p:nvSpPr>
        <p:spPr/>
        <p:txBody>
          <a:bodyPr/>
          <a:lstStyle/>
          <a:p>
            <a:fld id="{2F053F4C-530C-49E2-8508-1A820969FE6A}" type="datetime1">
              <a:rPr lang="en-US" smtClean="0">
                <a:solidFill>
                  <a:srgbClr val="6E8999"/>
                </a:solidFill>
              </a:rPr>
              <a:pPr/>
              <a:t>4/21/2024</a:t>
            </a:fld>
            <a:endParaRPr lang="en-US" dirty="0">
              <a:solidFill>
                <a:srgbClr val="6E8999"/>
              </a:solidFill>
            </a:endParaRPr>
          </a:p>
        </p:txBody>
      </p:sp>
      <p:cxnSp>
        <p:nvCxnSpPr>
          <p:cNvPr id="9" name="Straight Connector 8"/>
          <p:cNvCxnSpPr/>
          <p:nvPr userDrawn="1"/>
        </p:nvCxnSpPr>
        <p:spPr>
          <a:xfrm>
            <a:off x="607485" y="795528"/>
            <a:ext cx="10977033" cy="1588"/>
          </a:xfrm>
          <a:prstGeom prst="line">
            <a:avLst/>
          </a:prstGeom>
          <a:ln w="6350">
            <a:solidFill>
              <a:srgbClr val="0078D2"/>
            </a:solidFill>
          </a:ln>
        </p:spPr>
        <p:style>
          <a:lnRef idx="1">
            <a:schemeClr val="accent1"/>
          </a:lnRef>
          <a:fillRef idx="0">
            <a:schemeClr val="accent1"/>
          </a:fillRef>
          <a:effectRef idx="0">
            <a:schemeClr val="accent1"/>
          </a:effectRef>
          <a:fontRef idx="minor">
            <a:schemeClr val="tx1"/>
          </a:fontRef>
        </p:style>
      </p:cxnSp>
      <p:sp>
        <p:nvSpPr>
          <p:cNvPr id="11" name="Content Placeholder 10"/>
          <p:cNvSpPr>
            <a:spLocks noGrp="1"/>
          </p:cNvSpPr>
          <p:nvPr>
            <p:ph sz="quarter" idx="15"/>
          </p:nvPr>
        </p:nvSpPr>
        <p:spPr>
          <a:xfrm>
            <a:off x="609601" y="914400"/>
            <a:ext cx="10977033" cy="561441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1389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50C29-6778-4740-82AA-706DE6441F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BB7235-C10C-47FA-9D45-FC7624C44C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1EC6EA-59BC-40BB-AEB9-361F27123872}"/>
              </a:ext>
            </a:extLst>
          </p:cNvPr>
          <p:cNvSpPr>
            <a:spLocks noGrp="1"/>
          </p:cNvSpPr>
          <p:nvPr>
            <p:ph type="dt" sz="half" idx="10"/>
          </p:nvPr>
        </p:nvSpPr>
        <p:spPr/>
        <p:txBody>
          <a:bodyPr/>
          <a:lstStyle/>
          <a:p>
            <a:fld id="{07E8AC7E-7B2C-4156-A8BC-AC2D7EDB98B3}" type="datetimeFigureOut">
              <a:rPr lang="en-US" smtClean="0"/>
              <a:t>4/21/2024</a:t>
            </a:fld>
            <a:endParaRPr lang="en-US"/>
          </a:p>
        </p:txBody>
      </p:sp>
      <p:sp>
        <p:nvSpPr>
          <p:cNvPr id="5" name="Footer Placeholder 4">
            <a:extLst>
              <a:ext uri="{FF2B5EF4-FFF2-40B4-BE49-F238E27FC236}">
                <a16:creationId xmlns:a16="http://schemas.microsoft.com/office/drawing/2014/main" id="{D9F418B4-0DD4-4339-BC99-DFA1AEA487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EB0A0D-46F0-4DD8-A65D-DC748BBA575D}"/>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608182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3B86-4891-45F6-A024-617B5EF622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9EB931-CED7-49B1-946F-9F44702CF0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CEBD02-AF80-4C23-9B0A-902CF610F7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46F073-FECE-4A26-A431-981BE8310244}"/>
              </a:ext>
            </a:extLst>
          </p:cNvPr>
          <p:cNvSpPr>
            <a:spLocks noGrp="1"/>
          </p:cNvSpPr>
          <p:nvPr>
            <p:ph type="dt" sz="half" idx="10"/>
          </p:nvPr>
        </p:nvSpPr>
        <p:spPr/>
        <p:txBody>
          <a:bodyPr/>
          <a:lstStyle/>
          <a:p>
            <a:fld id="{07E8AC7E-7B2C-4156-A8BC-AC2D7EDB98B3}" type="datetimeFigureOut">
              <a:rPr lang="en-US" smtClean="0"/>
              <a:t>4/21/2024</a:t>
            </a:fld>
            <a:endParaRPr lang="en-US"/>
          </a:p>
        </p:txBody>
      </p:sp>
      <p:sp>
        <p:nvSpPr>
          <p:cNvPr id="6" name="Footer Placeholder 5">
            <a:extLst>
              <a:ext uri="{FF2B5EF4-FFF2-40B4-BE49-F238E27FC236}">
                <a16:creationId xmlns:a16="http://schemas.microsoft.com/office/drawing/2014/main" id="{5C43D68D-D98D-4D4E-AAA1-26F791A277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2C3684-1D90-4648-811A-3AE957322181}"/>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3596669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709B-5074-4069-A27C-FC9F75E1E1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D18935-315D-4571-BC13-CE28F9D8A1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F4D850-DC12-4A0B-983F-8148991B3E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7236F3-A8D6-42A7-91CD-AC4CA799C7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9B8E62-85EB-4971-99D3-F060021EC6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3834CF-A501-4E37-BA7B-655C876218A1}"/>
              </a:ext>
            </a:extLst>
          </p:cNvPr>
          <p:cNvSpPr>
            <a:spLocks noGrp="1"/>
          </p:cNvSpPr>
          <p:nvPr>
            <p:ph type="dt" sz="half" idx="10"/>
          </p:nvPr>
        </p:nvSpPr>
        <p:spPr/>
        <p:txBody>
          <a:bodyPr/>
          <a:lstStyle/>
          <a:p>
            <a:fld id="{07E8AC7E-7B2C-4156-A8BC-AC2D7EDB98B3}" type="datetimeFigureOut">
              <a:rPr lang="en-US" smtClean="0"/>
              <a:t>4/21/2024</a:t>
            </a:fld>
            <a:endParaRPr lang="en-US"/>
          </a:p>
        </p:txBody>
      </p:sp>
      <p:sp>
        <p:nvSpPr>
          <p:cNvPr id="8" name="Footer Placeholder 7">
            <a:extLst>
              <a:ext uri="{FF2B5EF4-FFF2-40B4-BE49-F238E27FC236}">
                <a16:creationId xmlns:a16="http://schemas.microsoft.com/office/drawing/2014/main" id="{AEF71869-E7CC-44C5-B323-19539DA429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6B6612-AF7E-4F99-BBDD-30C2BA46D5AA}"/>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545291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03A8-FE5A-41F5-B031-3E2EBAC8C9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F1ADD2-DD29-4937-82FC-402118A7F71D}"/>
              </a:ext>
            </a:extLst>
          </p:cNvPr>
          <p:cNvSpPr>
            <a:spLocks noGrp="1"/>
          </p:cNvSpPr>
          <p:nvPr>
            <p:ph type="dt" sz="half" idx="10"/>
          </p:nvPr>
        </p:nvSpPr>
        <p:spPr/>
        <p:txBody>
          <a:bodyPr/>
          <a:lstStyle/>
          <a:p>
            <a:fld id="{07E8AC7E-7B2C-4156-A8BC-AC2D7EDB98B3}" type="datetimeFigureOut">
              <a:rPr lang="en-US" smtClean="0"/>
              <a:t>4/21/2024</a:t>
            </a:fld>
            <a:endParaRPr lang="en-US"/>
          </a:p>
        </p:txBody>
      </p:sp>
      <p:sp>
        <p:nvSpPr>
          <p:cNvPr id="4" name="Footer Placeholder 3">
            <a:extLst>
              <a:ext uri="{FF2B5EF4-FFF2-40B4-BE49-F238E27FC236}">
                <a16:creationId xmlns:a16="http://schemas.microsoft.com/office/drawing/2014/main" id="{B53AD2D3-006B-4CC8-84CD-FA75BCD80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432A69-5F6A-4DDA-B1ED-9F70703E2C1D}"/>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4005013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C186D6-B345-4921-903A-F12E2CA967F7}"/>
              </a:ext>
            </a:extLst>
          </p:cNvPr>
          <p:cNvSpPr>
            <a:spLocks noGrp="1"/>
          </p:cNvSpPr>
          <p:nvPr>
            <p:ph type="dt" sz="half" idx="10"/>
          </p:nvPr>
        </p:nvSpPr>
        <p:spPr/>
        <p:txBody>
          <a:bodyPr/>
          <a:lstStyle/>
          <a:p>
            <a:fld id="{07E8AC7E-7B2C-4156-A8BC-AC2D7EDB98B3}" type="datetimeFigureOut">
              <a:rPr lang="en-US" smtClean="0"/>
              <a:t>4/21/2024</a:t>
            </a:fld>
            <a:endParaRPr lang="en-US"/>
          </a:p>
        </p:txBody>
      </p:sp>
      <p:sp>
        <p:nvSpPr>
          <p:cNvPr id="3" name="Footer Placeholder 2">
            <a:extLst>
              <a:ext uri="{FF2B5EF4-FFF2-40B4-BE49-F238E27FC236}">
                <a16:creationId xmlns:a16="http://schemas.microsoft.com/office/drawing/2014/main" id="{D579A0CD-0542-489F-8143-4438A08802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AD2EB5-6533-41AD-B5D3-F1D9909889D1}"/>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97803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FAB9-07A7-4F7F-AEB0-EEF9C2991A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28D0CF-03D2-4A24-ABFC-AE7C06EFB1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5042F3-3C95-4A2E-BCBF-BED5EBF13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72EDB9-B558-4C50-BD65-9C8670BA480F}"/>
              </a:ext>
            </a:extLst>
          </p:cNvPr>
          <p:cNvSpPr>
            <a:spLocks noGrp="1"/>
          </p:cNvSpPr>
          <p:nvPr>
            <p:ph type="dt" sz="half" idx="10"/>
          </p:nvPr>
        </p:nvSpPr>
        <p:spPr/>
        <p:txBody>
          <a:bodyPr/>
          <a:lstStyle/>
          <a:p>
            <a:fld id="{07E8AC7E-7B2C-4156-A8BC-AC2D7EDB98B3}" type="datetimeFigureOut">
              <a:rPr lang="en-US" smtClean="0"/>
              <a:t>4/21/2024</a:t>
            </a:fld>
            <a:endParaRPr lang="en-US"/>
          </a:p>
        </p:txBody>
      </p:sp>
      <p:sp>
        <p:nvSpPr>
          <p:cNvPr id="6" name="Footer Placeholder 5">
            <a:extLst>
              <a:ext uri="{FF2B5EF4-FFF2-40B4-BE49-F238E27FC236}">
                <a16:creationId xmlns:a16="http://schemas.microsoft.com/office/drawing/2014/main" id="{FF859162-BD79-4F51-948E-4AD59C8ED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F86ACE-DA55-4E5B-AFCF-DC1342B1CAAE}"/>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3435526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D12BA-446D-4EA3-8F9B-72232FCAF9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4B71CE-3692-4CE6-9CA6-A58F26F269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589363-7119-47A7-AAE1-861197DE92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238125-A06E-420B-A131-009DD0AA6FAA}"/>
              </a:ext>
            </a:extLst>
          </p:cNvPr>
          <p:cNvSpPr>
            <a:spLocks noGrp="1"/>
          </p:cNvSpPr>
          <p:nvPr>
            <p:ph type="dt" sz="half" idx="10"/>
          </p:nvPr>
        </p:nvSpPr>
        <p:spPr/>
        <p:txBody>
          <a:bodyPr/>
          <a:lstStyle/>
          <a:p>
            <a:fld id="{07E8AC7E-7B2C-4156-A8BC-AC2D7EDB98B3}" type="datetimeFigureOut">
              <a:rPr lang="en-US" smtClean="0"/>
              <a:t>4/21/2024</a:t>
            </a:fld>
            <a:endParaRPr lang="en-US"/>
          </a:p>
        </p:txBody>
      </p:sp>
      <p:sp>
        <p:nvSpPr>
          <p:cNvPr id="6" name="Footer Placeholder 5">
            <a:extLst>
              <a:ext uri="{FF2B5EF4-FFF2-40B4-BE49-F238E27FC236}">
                <a16:creationId xmlns:a16="http://schemas.microsoft.com/office/drawing/2014/main" id="{B6737D32-2880-42EF-B3A9-2C0A24DEA4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6630C4-C30C-4BDF-9B5C-4A82ABF053F3}"/>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1904144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2C5707-EB11-4B19-AD66-9066C4A1E5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352183-AA07-4B67-96A8-A1390FBCDB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7DC9B0-302B-4A09-9D80-50191426CC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E8AC7E-7B2C-4156-A8BC-AC2D7EDB98B3}" type="datetimeFigureOut">
              <a:rPr lang="en-US" smtClean="0"/>
              <a:t>4/21/2024</a:t>
            </a:fld>
            <a:endParaRPr lang="en-US"/>
          </a:p>
        </p:txBody>
      </p:sp>
      <p:sp>
        <p:nvSpPr>
          <p:cNvPr id="5" name="Footer Placeholder 4">
            <a:extLst>
              <a:ext uri="{FF2B5EF4-FFF2-40B4-BE49-F238E27FC236}">
                <a16:creationId xmlns:a16="http://schemas.microsoft.com/office/drawing/2014/main" id="{7958B09B-5A6E-4D78-A922-4B5BDB340C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22DE21-05C7-4CF6-A950-222564158E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64A3A8-031B-4432-9903-26CF1F2E8583}" type="slidenum">
              <a:rPr lang="en-US" smtClean="0"/>
              <a:t>‹#›</a:t>
            </a:fld>
            <a:endParaRPr lang="en-US"/>
          </a:p>
        </p:txBody>
      </p:sp>
    </p:spTree>
    <p:extLst>
      <p:ext uri="{BB962C8B-B14F-4D97-AF65-F5344CB8AC3E}">
        <p14:creationId xmlns:p14="http://schemas.microsoft.com/office/powerpoint/2010/main" val="799428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80E2AFE-1A93-4402-A06F-4199F9DA07E8}" type="datetimeFigureOut">
              <a:rPr lang="en-US" smtClean="0"/>
              <a:t>4/21/2024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DEFFAF3-9AC9-4D16-B11C-69E24EE6627E}" type="slidenum">
              <a:rPr lang="en-US" smtClean="0"/>
              <a:t>‹#›</a:t>
            </a:fld>
            <a:endParaRPr lang="en-US"/>
          </a:p>
        </p:txBody>
      </p:sp>
    </p:spTree>
    <p:extLst>
      <p:ext uri="{BB962C8B-B14F-4D97-AF65-F5344CB8AC3E}">
        <p14:creationId xmlns:p14="http://schemas.microsoft.com/office/powerpoint/2010/main" val="11367482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C0xoB8L8ms0" TargetMode="External"/><Relationship Id="rId2" Type="http://schemas.openxmlformats.org/officeDocument/2006/relationships/hyperlink" Target="https://www.youtube.com/watch?v=_aCuOwF1ZjU" TargetMode="Externa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hyperlink" Target="https://www.projectpro.io/article/generative-adversarial-networks-gan-based-projects-to-work-on/530" TargetMode="Externa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medium.com/@canerkilinc/padding-for-nlp-7dd8598c916a" TargetMode="Externa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protect-us.mimecast.com/s/wPQACJ6KvqUpnVPrVtV3Xty?domain=machinelr.blogspot.com" TargetMode="External"/><Relationship Id="rId1" Type="http://schemas.openxmlformats.org/officeDocument/2006/relationships/slideLayout" Target="../slideLayouts/slideLayout18.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8.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8.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2" Type="http://schemas.openxmlformats.org/officeDocument/2006/relationships/hyperlink" Target="https://www.tensorflow.org/" TargetMode="Externa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hyperlink" Target="https://towardsdatascience.com/a-complete-step-by-step-tutorial-on-sentiment-analysis-in-keras-and-tensorflow-ea420cc8913f" TargetMode="External"/><Relationship Id="rId2" Type="http://schemas.openxmlformats.org/officeDocument/2006/relationships/image" Target="../media/image56.png"/><Relationship Id="rId1" Type="http://schemas.openxmlformats.org/officeDocument/2006/relationships/slideLayout" Target="../slideLayouts/slideLayout18.xml"/><Relationship Id="rId4" Type="http://schemas.openxmlformats.org/officeDocument/2006/relationships/hyperlink" Target="https://www.tensorflow.org/tfx/tutorials/transform/censu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hyperlink" Target="https://westerngovernorsuniversity-my.sharepoint.com/:p:/g/personal/william_sewell_wgu_edu/EehstGprbuNEoqgNXQAWNZIBZjl2OrMGm6HWlaIOvLB7ZQ?e=91y25O" TargetMode="External"/><Relationship Id="rId13" Type="http://schemas.openxmlformats.org/officeDocument/2006/relationships/hyperlink" Target="https://westerngovernorsuniversity-my.sharepoint.com/:p:/g/personal/william_sewell_wgu_edu/EeaXaiSCVERPlMtusUP77ksBXBbkTbS0zRuiNToXVTcZRg?e=NeLzN8" TargetMode="External"/><Relationship Id="rId3" Type="http://schemas.openxmlformats.org/officeDocument/2006/relationships/hyperlink" Target="https://wgu.hosted.panopto.com/Panopto/Pages/Viewer.aspx?id=a3563de9-7807-4708-94d1-b0790004cca9" TargetMode="External"/><Relationship Id="rId7" Type="http://schemas.openxmlformats.org/officeDocument/2006/relationships/hyperlink" Target="https://wgu.hosted.panopto.com/Panopto/Pages/Viewer.aspx?id=c2642337-7947-4e7c-aa8d-af7b01456876" TargetMode="External"/><Relationship Id="rId12" Type="http://schemas.openxmlformats.org/officeDocument/2006/relationships/hyperlink" Target="https://westerngovernorsuniversity-my.sharepoint.com/personal/william_sewell_wgu_edu/Documents/Documents/D213/Webinars/VIDEOS%20POWERPOINTS%20WEBINARS%20FOR%20D213.docx#_msocom_1" TargetMode="External"/><Relationship Id="rId2" Type="http://schemas.openxmlformats.org/officeDocument/2006/relationships/hyperlink" Target="https://wgu.hosted.panopto.com/Panopto/Pages/Viewer.aspx?id=d0615c0e-efb8-4789-add6-b06e011e8c4f" TargetMode="External"/><Relationship Id="rId1" Type="http://schemas.openxmlformats.org/officeDocument/2006/relationships/slideLayout" Target="../slideLayouts/slideLayout18.xml"/><Relationship Id="rId6" Type="http://schemas.openxmlformats.org/officeDocument/2006/relationships/hyperlink" Target="https://westerngovernorsuniversity.sharepoint.com/:p:/r/sites/DataScienceTeam/Shared%20Documents/Graduate%20Team/D213/D213%20Task%201%20Cohort%20Webinar%20PPT.pptx?d=w8ffb31867ba949418b070a4a4f948b76&amp;csf=1&amp;web=1&amp;e=riaZS1" TargetMode="External"/><Relationship Id="rId11" Type="http://schemas.openxmlformats.org/officeDocument/2006/relationships/hyperlink" Target="https://wgu.hosted.panopto.com/Panopto/Pages/Viewer.aspx?id=c3890312-a194-4f3a-b579-af8901300903" TargetMode="External"/><Relationship Id="rId5" Type="http://schemas.openxmlformats.org/officeDocument/2006/relationships/hyperlink" Target="https://wgu.hosted.panopto.com/Panopto/Pages/Viewer.aspx?id=8639374a-964b-4ae9-b33b-b1210052c07d" TargetMode="External"/><Relationship Id="rId10" Type="http://schemas.openxmlformats.org/officeDocument/2006/relationships/hyperlink" Target="https://westerngovernorsuniversity-my.sharepoint.com/:p:/g/personal/william_sewell_wgu_edu/EWcusuh-K9RPjukCp6iRDRgBUqdigf8Z5TZeWjUV-VFohQ?e=e1lIuF" TargetMode="External"/><Relationship Id="rId4" Type="http://schemas.openxmlformats.org/officeDocument/2006/relationships/hyperlink" Target="https://wgu.hosted.panopto.com/Panopto/Pages/Viewer.aspx?id=1b9aff54-735f-456a-a6b4-b11b00eb8d2f" TargetMode="External"/><Relationship Id="rId9" Type="http://schemas.openxmlformats.org/officeDocument/2006/relationships/hyperlink" Target="https://wgu.hosted.panopto.com/Panopto/Pages/Viewer.aspx?id=8502edc2-27b3-46ed-ab9c-af89012040ed"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5" Type="http://schemas.openxmlformats.org/officeDocument/2006/relationships/image" Target="../media/image61.png"/><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png"/><Relationship Id="rId7" Type="http://schemas.openxmlformats.org/officeDocument/2006/relationships/image" Target="../media/image64.png"/><Relationship Id="rId2" Type="http://schemas.openxmlformats.org/officeDocument/2006/relationships/image" Target="../media/image2.jpeg"/><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hyperlink" Target="https://jupyterlab.readthedocs.io/en/stable/user/export.html" TargetMode="Externa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hyperlink" Target="https://machinelearningmastery.com/use-word-embedding-layers-deep-learning-keras/" TargetMode="Externa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hyperlink" Target="https://machinelearningmastery.com/use-word-embedding-layers-deep-learning-keras/" TargetMode="Externa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hyperlink" Target="https://stackoverflow.com/questions/45394949/what-is-dimensionality-in-word-embeddings" TargetMode="External"/><Relationship Id="rId2" Type="http://schemas.openxmlformats.org/officeDocument/2006/relationships/hyperlink" Target="https://medium.com/@canerkilinc/padding-for-nlp-7dd8598c916a" TargetMode="Externa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hyperlink" Target="https://www.kaggle.com/general/197993" TargetMode="Externa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hyperlink" Target="https://saturncloud.io/blog/how-to-resolve-alreadyexistserror-another-metric-with-the-same-name-already-exists-error-in-tensorflow/#:~:text=The%20%E2%80%9CAlreadyExistsError%E2%80%9D%20occurs%20when%20you,the%20performance%20of%20your%20model" TargetMode="Externa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hyperlink" Target="https://androidkt.com/choose-cross-entropy-loss-function-in-keras/" TargetMode="Externa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hyperlink" Target="https://careerkarma.com/blog/python-attributeerror/#:~:text=Attribute%20errors%20in%20Python%20are,with%20which%20you%20are%20working" TargetMode="External"/><Relationship Id="rId2" Type="http://schemas.openxmlformats.org/officeDocument/2006/relationships/hyperlink" Target="https://www.geeksforgeeks.org/python-attributeerror/" TargetMode="External"/><Relationship Id="rId1" Type="http://schemas.openxmlformats.org/officeDocument/2006/relationships/slideLayout" Target="../slideLayouts/slideLayout18.xml"/><Relationship Id="rId4" Type="http://schemas.openxmlformats.org/officeDocument/2006/relationships/hyperlink" Target="https://stackoverflow.com/questions/26367075/countvectorizer-attributeerror-numpy-ndarray-object-has-no-attribute-lower" TargetMode="External"/></Relationships>
</file>

<file path=ppt/slides/_rels/slide75.xml.rels><?xml version="1.0" encoding="UTF-8" standalone="yes"?>
<Relationships xmlns="http://schemas.openxmlformats.org/package/2006/relationships"><Relationship Id="rId2" Type="http://schemas.openxmlformats.org/officeDocument/2006/relationships/hyperlink" Target="https://protect-us.mimecast.com/s/ewznCQWKD0FXAApnoFxxLOP?domain=bobbyhadz.com" TargetMode="Externa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hyperlink" Target="https://developers.googleblog.com/2017/11/introducing-tensorflow-feature-columns.html" TargetMode="External"/><Relationship Id="rId2" Type="http://schemas.openxmlformats.org/officeDocument/2006/relationships/hyperlink" Target="https://machinelearningmastery.com/use-word-embedding-layers-deep-learning-keras/" TargetMode="External"/><Relationship Id="rId1" Type="http://schemas.openxmlformats.org/officeDocument/2006/relationships/slideLayout" Target="../slideLayouts/slideLayout18.xml"/><Relationship Id="rId5" Type="http://schemas.openxmlformats.org/officeDocument/2006/relationships/hyperlink" Target="https://towardsdatascience.com/word-embeddings-what-are-they-really-f106e1ff0874?source=post_page-----f106e1ff0874-----------------------------------" TargetMode="External"/><Relationship Id="rId4" Type="http://schemas.openxmlformats.org/officeDocument/2006/relationships/hyperlink" Target="https://www.youtube.com/watch?v=m1LNunuI2fk"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www.tensorflow.org/api_docs/python/tf/keras/Model" TargetMode="External"/><Relationship Id="rId2" Type="http://schemas.openxmlformats.org/officeDocument/2006/relationships/hyperlink" Target="https://scholarworks.utep.edu/cgi/viewcontent.cgi?article=2202&amp;context=cs_techrep" TargetMode="External"/><Relationship Id="rId1" Type="http://schemas.openxmlformats.org/officeDocument/2006/relationships/slideLayout" Target="../slideLayouts/slideLayout18.xml"/><Relationship Id="rId6" Type="http://schemas.openxmlformats.org/officeDocument/2006/relationships/hyperlink" Target="https://www.youtube.com/watch?v=IHZwWFHWa-w" TargetMode="External"/><Relationship Id="rId5" Type="http://schemas.openxmlformats.org/officeDocument/2006/relationships/hyperlink" Target="https://www.youtube.com/watch?v=z9p397QMZdU" TargetMode="External"/><Relationship Id="rId4" Type="http://schemas.openxmlformats.org/officeDocument/2006/relationships/hyperlink" Target="https://www.youtube.com/watch?v=08-ml-TGLLY"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www.geeksforgeeks.org/building-a-simple-neural-network-in-r-programming/" TargetMode="External"/><Relationship Id="rId2" Type="http://schemas.openxmlformats.org/officeDocument/2006/relationships/hyperlink" Target="https://www.datacamp.com/community/tutorials/neural-network-models-r" TargetMode="External"/><Relationship Id="rId1" Type="http://schemas.openxmlformats.org/officeDocument/2006/relationships/slideLayout" Target="../slideLayouts/slideLayout18.xml"/><Relationship Id="rId6" Type="http://schemas.openxmlformats.org/officeDocument/2006/relationships/hyperlink" Target="https://rviews.rstudio.com/2020/07/20/shallow-neural-net-from-scratch-using-r-part-1/" TargetMode="External"/><Relationship Id="rId5" Type="http://schemas.openxmlformats.org/officeDocument/2006/relationships/hyperlink" Target="https://www.kaggle.com/tamaklee/neural-net-in-r-sigmoid-and-softmax-from-scratch" TargetMode="External"/><Relationship Id="rId4" Type="http://schemas.openxmlformats.org/officeDocument/2006/relationships/hyperlink" Target="https://www.mygreatlearning.com/blog/activation-functions/#:~:text=%20Activation%20Functions%20in%20Neural%20Networks%20Explained%20,function%20is%20generally%20used%20in%20the...%20More%20"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hyperlink" Target="https://cran.r-project.org/web/packages/tensorflow/tensorflow.pdf" TargetMode="External"/><Relationship Id="rId7" Type="http://schemas.openxmlformats.org/officeDocument/2006/relationships/hyperlink" Target="https://tensorflow.rstudio.com/installation/" TargetMode="External"/><Relationship Id="rId2" Type="http://schemas.openxmlformats.org/officeDocument/2006/relationships/hyperlink" Target="https://tensorflow.rstudio.com/tutorials/beginners/basic-ml/tutorial_basic_text_classification/" TargetMode="External"/><Relationship Id="rId1" Type="http://schemas.openxmlformats.org/officeDocument/2006/relationships/slideLayout" Target="../slideLayouts/slideLayout18.xml"/><Relationship Id="rId6" Type="http://schemas.openxmlformats.org/officeDocument/2006/relationships/hyperlink" Target="https://www.r-bloggers.com/2021/04/not-so-soft-softmax/" TargetMode="External"/><Relationship Id="rId5" Type="http://schemas.openxmlformats.org/officeDocument/2006/relationships/hyperlink" Target="https://medium.com/@saitejaponugoti/nlp-natural-language-processing-with-tensorflow-b2751aa8c460" TargetMode="External"/><Relationship Id="rId4" Type="http://schemas.openxmlformats.org/officeDocument/2006/relationships/hyperlink" Target="https://www.youtube.com/watch?v=gfvNln7uAuQ" TargetMode="External"/></Relationships>
</file>

<file path=ppt/slides/_rels/slide81.xml.rels><?xml version="1.0" encoding="UTF-8" standalone="yes"?>
<Relationships xmlns="http://schemas.openxmlformats.org/package/2006/relationships"><Relationship Id="rId8" Type="http://schemas.openxmlformats.org/officeDocument/2006/relationships/hyperlink" Target="https://cran.r-project.org/web/packages/tensorflow/tensorflow.pdf" TargetMode="External"/><Relationship Id="rId3" Type="http://schemas.openxmlformats.org/officeDocument/2006/relationships/hyperlink" Target="https://monkeylearn.com/sentiment-analysis/" TargetMode="External"/><Relationship Id="rId7" Type="http://schemas.openxmlformats.org/officeDocument/2006/relationships/hyperlink" Target="https://tensorflow.rstudio.com/installation/" TargetMode="External"/><Relationship Id="rId2" Type="http://schemas.openxmlformats.org/officeDocument/2006/relationships/hyperlink" Target="https://www.youtube.com/watch?v=hd81EH1g1bE" TargetMode="External"/><Relationship Id="rId1" Type="http://schemas.openxmlformats.org/officeDocument/2006/relationships/slideLayout" Target="../slideLayouts/slideLayout18.xml"/><Relationship Id="rId6" Type="http://schemas.openxmlformats.org/officeDocument/2006/relationships/hyperlink" Target="https://careerfoundry.com/en/blog/data-analytics/sentiment-analysis/" TargetMode="External"/><Relationship Id="rId5" Type="http://schemas.openxmlformats.org/officeDocument/2006/relationships/hyperlink" Target="https://www.geeksforgeeks.org/what-is-sentiment-analysis/" TargetMode="External"/><Relationship Id="rId4" Type="http://schemas.openxmlformats.org/officeDocument/2006/relationships/hyperlink" Target="https://www.freecodecamp.org/news/what-is-sentiment-analysis-a-complete-guide-to-for-beginners/" TargetMode="External"/><Relationship Id="rId9" Type="http://schemas.openxmlformats.org/officeDocument/2006/relationships/hyperlink" Target="https://cran.r-project.org/bin/windows/base/"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hyperlink" Target="https://www.youtube.com/watch?v=LnzgQr14p7s" TargetMode="External"/><Relationship Id="rId7" Type="http://schemas.openxmlformats.org/officeDocument/2006/relationships/hyperlink" Target="https://www.mygreatlearning.com/blog/activation-functions/" TargetMode="External"/><Relationship Id="rId2" Type="http://schemas.openxmlformats.org/officeDocument/2006/relationships/hyperlink" Target="https://sudhanva.me/install-tensorflow-on-apple-m1-pro-max/" TargetMode="External"/><Relationship Id="rId1" Type="http://schemas.openxmlformats.org/officeDocument/2006/relationships/slideLayout" Target="../slideLayouts/slideLayout18.xml"/><Relationship Id="rId6" Type="http://schemas.openxmlformats.org/officeDocument/2006/relationships/hyperlink" Target="https://machinelearningmastery.com/an-introduction-to-recurrent-neural-networks-and-the-math-that-powers-them/" TargetMode="External"/><Relationship Id="rId5" Type="http://schemas.openxmlformats.org/officeDocument/2006/relationships/hyperlink" Target="https://medium.com/mlearning-ai/optimizers-in-deep-learning-7bf81fed78a0" TargetMode="External"/><Relationship Id="rId4" Type="http://schemas.openxmlformats.org/officeDocument/2006/relationships/hyperlink" Target="https://protect-us.mimecast.com/s/k4ZQCNkKz9tMw7n9yTm9Hsg?domain=youtube.com"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srm.my.salesforce.com/apex/CohortLiveEvent?cohortId=a2y3x000003f6DP" TargetMode="External"/><Relationship Id="rId2" Type="http://schemas.openxmlformats.org/officeDocument/2006/relationships/hyperlink" Target="https://srm.my.salesforce.com/apex/CohortLiveEvent?id=a2w3x00000GWd2Z" TargetMode="Externa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00333-1C1D-4D85-AC9F-E387EE11F32D}"/>
              </a:ext>
            </a:extLst>
          </p:cNvPr>
          <p:cNvSpPr>
            <a:spLocks noGrp="1"/>
          </p:cNvSpPr>
          <p:nvPr>
            <p:ph type="ctrTitle"/>
          </p:nvPr>
        </p:nvSpPr>
        <p:spPr>
          <a:xfrm>
            <a:off x="414506" y="1586834"/>
            <a:ext cx="8312244" cy="1065294"/>
          </a:xfrm>
        </p:spPr>
        <p:txBody>
          <a:bodyPr vert="horz" lIns="91440" tIns="45720" rIns="91440" bIns="45720" rtlCol="0">
            <a:normAutofit/>
          </a:bodyPr>
          <a:lstStyle/>
          <a:p>
            <a:pPr algn="l"/>
            <a:r>
              <a:rPr lang="en-US" sz="6000" b="1" kern="1200" cap="none" dirty="0">
                <a:ln w="3175" cmpd="sng">
                  <a:noFill/>
                </a:ln>
                <a:solidFill>
                  <a:srgbClr val="262626"/>
                </a:solidFill>
                <a:effectLst/>
                <a:latin typeface="Times New Roman" panose="02020603050405020304" pitchFamily="18" charset="0"/>
                <a:cs typeface="Times New Roman" panose="02020603050405020304" pitchFamily="18" charset="0"/>
              </a:rPr>
              <a:t>WELCOME TO D213</a:t>
            </a:r>
          </a:p>
        </p:txBody>
      </p:sp>
      <p:sp>
        <p:nvSpPr>
          <p:cNvPr id="23" name="TextBox 22">
            <a:extLst>
              <a:ext uri="{FF2B5EF4-FFF2-40B4-BE49-F238E27FC236}">
                <a16:creationId xmlns:a16="http://schemas.microsoft.com/office/drawing/2014/main" id="{8CD2D80E-70A0-4C20-A10D-80CE9732BE31}"/>
              </a:ext>
            </a:extLst>
          </p:cNvPr>
          <p:cNvSpPr txBox="1"/>
          <p:nvPr/>
        </p:nvSpPr>
        <p:spPr>
          <a:xfrm>
            <a:off x="414506" y="2825067"/>
            <a:ext cx="7557642" cy="707886"/>
          </a:xfrm>
          <a:prstGeom prst="rect">
            <a:avLst/>
          </a:prstGeom>
          <a:noFill/>
        </p:spPr>
        <p:txBody>
          <a:bodyPr wrap="square">
            <a:spAutoFit/>
          </a:bodyPr>
          <a:lstStyle/>
          <a:p>
            <a:pPr>
              <a:spcAft>
                <a:spcPts val="600"/>
              </a:spcAft>
            </a:pPr>
            <a:r>
              <a:rPr lang="en-US" sz="4000" b="1" dirty="0"/>
              <a:t>Advanced Data Analytics - Task 2</a:t>
            </a:r>
          </a:p>
        </p:txBody>
      </p:sp>
      <p:pic>
        <p:nvPicPr>
          <p:cNvPr id="12" name="Picture 11">
            <a:extLst>
              <a:ext uri="{FF2B5EF4-FFF2-40B4-BE49-F238E27FC236}">
                <a16:creationId xmlns:a16="http://schemas.microsoft.com/office/drawing/2014/main" id="{5C6C79B9-A19B-4281-9928-4C62A5DEC7FC}"/>
              </a:ext>
            </a:extLst>
          </p:cNvPr>
          <p:cNvPicPr>
            <a:picLocks noChangeAspect="1"/>
          </p:cNvPicPr>
          <p:nvPr/>
        </p:nvPicPr>
        <p:blipFill>
          <a:blip r:embed="rId2"/>
          <a:stretch>
            <a:fillRect/>
          </a:stretch>
        </p:blipFill>
        <p:spPr>
          <a:xfrm>
            <a:off x="-1" y="0"/>
            <a:ext cx="12192001" cy="1174197"/>
          </a:xfrm>
          <a:prstGeom prst="rect">
            <a:avLst/>
          </a:prstGeom>
        </p:spPr>
      </p:pic>
      <p:pic>
        <p:nvPicPr>
          <p:cNvPr id="5" name="Picture 4" descr="An owl sitting on a table&#10;&#10;Description automatically generated with low confidence">
            <a:extLst>
              <a:ext uri="{FF2B5EF4-FFF2-40B4-BE49-F238E27FC236}">
                <a16:creationId xmlns:a16="http://schemas.microsoft.com/office/drawing/2014/main" id="{88538CDB-7270-4DB8-B939-8FD90A5B111E}"/>
              </a:ext>
            </a:extLst>
          </p:cNvPr>
          <p:cNvPicPr>
            <a:picLocks noChangeAspect="1"/>
          </p:cNvPicPr>
          <p:nvPr/>
        </p:nvPicPr>
        <p:blipFill>
          <a:blip r:embed="rId3"/>
          <a:stretch>
            <a:fillRect/>
          </a:stretch>
        </p:blipFill>
        <p:spPr>
          <a:xfrm>
            <a:off x="9022672" y="1174197"/>
            <a:ext cx="3104225" cy="5683803"/>
          </a:xfrm>
          <a:prstGeom prst="rect">
            <a:avLst/>
          </a:prstGeom>
        </p:spPr>
      </p:pic>
      <p:sp>
        <p:nvSpPr>
          <p:cNvPr id="7" name="TextBox 6">
            <a:extLst>
              <a:ext uri="{FF2B5EF4-FFF2-40B4-BE49-F238E27FC236}">
                <a16:creationId xmlns:a16="http://schemas.microsoft.com/office/drawing/2014/main" id="{5B079AD9-CF0A-4934-9BEF-9663024EA9B3}"/>
              </a:ext>
            </a:extLst>
          </p:cNvPr>
          <p:cNvSpPr txBox="1"/>
          <p:nvPr/>
        </p:nvSpPr>
        <p:spPr>
          <a:xfrm>
            <a:off x="295922" y="4409742"/>
            <a:ext cx="8661647" cy="2308324"/>
          </a:xfrm>
          <a:prstGeom prst="rect">
            <a:avLst/>
          </a:prstGeom>
          <a:solidFill>
            <a:schemeClr val="accent6">
              <a:lumMod val="20000"/>
              <a:lumOff val="80000"/>
            </a:schemeClr>
          </a:solidFill>
        </p:spPr>
        <p:txBody>
          <a:bodyPr wrap="square">
            <a:spAutoFit/>
          </a:bodyPr>
          <a:lstStyle/>
          <a:p>
            <a:r>
              <a:rPr kumimoji="0" lang="en-US" sz="1800" b="1"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Disclaimer</a:t>
            </a:r>
          </a:p>
          <a:p>
            <a:r>
              <a:rPr kumimoji="0" lang="en-US" sz="18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This PowerPoint is not an official WGU resource.  It is my rough note for the Cohort Webinar. Not intended for publication. It is a work in progress and intended for the</a:t>
            </a:r>
            <a:r>
              <a:rPr lang="en-US" dirty="0">
                <a:solidFill>
                  <a:prstClr val="black">
                    <a:lumMod val="85000"/>
                    <a:lumOff val="15000"/>
                  </a:prstClr>
                </a:solidFill>
                <a:latin typeface="Garamond" panose="02020404030301010803"/>
              </a:rPr>
              <a:t> students who have asked for it in the form it is. Any questions should be directed to:</a:t>
            </a:r>
          </a:p>
          <a:p>
            <a:r>
              <a:rPr lang="en-US" dirty="0">
                <a:solidFill>
                  <a:prstClr val="black">
                    <a:lumMod val="85000"/>
                    <a:lumOff val="15000"/>
                  </a:prstClr>
                </a:solidFill>
                <a:latin typeface="Garamond" panose="02020404030301010803"/>
              </a:rPr>
              <a:t>Dr. Festus Elleh </a:t>
            </a:r>
          </a:p>
          <a:p>
            <a:r>
              <a:rPr lang="en-US" dirty="0">
                <a:solidFill>
                  <a:prstClr val="black">
                    <a:lumMod val="85000"/>
                    <a:lumOff val="15000"/>
                  </a:prstClr>
                </a:solidFill>
                <a:latin typeface="Garamond" panose="02020404030301010803"/>
              </a:rPr>
              <a:t>festus.elleh@wgu.edu </a:t>
            </a:r>
          </a:p>
          <a:p>
            <a:r>
              <a:rPr lang="en-US" dirty="0">
                <a:solidFill>
                  <a:prstClr val="black">
                    <a:lumMod val="85000"/>
                    <a:lumOff val="15000"/>
                  </a:prstClr>
                </a:solidFill>
                <a:latin typeface="Garamond" panose="02020404030301010803"/>
              </a:rPr>
              <a:t>385-428-3501</a:t>
            </a:r>
          </a:p>
          <a:p>
            <a:r>
              <a:rPr kumimoji="0" lang="en-US" sz="18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Thank you. </a:t>
            </a:r>
            <a:endParaRPr lang="en-US" dirty="0"/>
          </a:p>
        </p:txBody>
      </p:sp>
    </p:spTree>
    <p:extLst>
      <p:ext uri="{BB962C8B-B14F-4D97-AF65-F5344CB8AC3E}">
        <p14:creationId xmlns:p14="http://schemas.microsoft.com/office/powerpoint/2010/main" val="3600652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8A46D5-43BA-E809-D2D6-4D8D9787B070}"/>
              </a:ext>
            </a:extLst>
          </p:cNvPr>
          <p:cNvSpPr txBox="1"/>
          <p:nvPr/>
        </p:nvSpPr>
        <p:spPr>
          <a:xfrm>
            <a:off x="4295775" y="101084"/>
            <a:ext cx="2686050" cy="461665"/>
          </a:xfrm>
          <a:prstGeom prst="rect">
            <a:avLst/>
          </a:prstGeom>
          <a:solidFill>
            <a:schemeClr val="accent2">
              <a:lumMod val="20000"/>
              <a:lumOff val="80000"/>
            </a:schemeClr>
          </a:solidFill>
        </p:spPr>
        <p:txBody>
          <a:bodyPr wrap="square">
            <a:spAutoFit/>
          </a:bodyPr>
          <a:lstStyle/>
          <a:p>
            <a:pPr algn="ctr"/>
            <a:r>
              <a:rPr lang="en-US" sz="2400" b="1" i="0" cap="all" dirty="0">
                <a:solidFill>
                  <a:srgbClr val="333333"/>
                </a:solidFill>
                <a:effectLst/>
                <a:latin typeface="Lato" panose="020F0502020204030203" pitchFamily="34" charset="0"/>
              </a:rPr>
              <a:t>REQUIREMENTS</a:t>
            </a:r>
            <a:endParaRPr lang="en-US" sz="2400" b="1" dirty="0"/>
          </a:p>
        </p:txBody>
      </p:sp>
      <p:pic>
        <p:nvPicPr>
          <p:cNvPr id="5" name="Picture 4">
            <a:extLst>
              <a:ext uri="{FF2B5EF4-FFF2-40B4-BE49-F238E27FC236}">
                <a16:creationId xmlns:a16="http://schemas.microsoft.com/office/drawing/2014/main" id="{7AD91B7C-672E-0CA5-6412-E6253C24F450}"/>
              </a:ext>
            </a:extLst>
          </p:cNvPr>
          <p:cNvPicPr>
            <a:picLocks noChangeAspect="1"/>
          </p:cNvPicPr>
          <p:nvPr/>
        </p:nvPicPr>
        <p:blipFill>
          <a:blip r:embed="rId2"/>
          <a:stretch>
            <a:fillRect/>
          </a:stretch>
        </p:blipFill>
        <p:spPr>
          <a:xfrm>
            <a:off x="790113" y="783967"/>
            <a:ext cx="10457895" cy="5290066"/>
          </a:xfrm>
          <a:prstGeom prst="rect">
            <a:avLst/>
          </a:prstGeom>
        </p:spPr>
      </p:pic>
    </p:spTree>
    <p:extLst>
      <p:ext uri="{BB962C8B-B14F-4D97-AF65-F5344CB8AC3E}">
        <p14:creationId xmlns:p14="http://schemas.microsoft.com/office/powerpoint/2010/main" val="2748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207C30-FC05-E49C-686C-34B9FF60C4F6}"/>
              </a:ext>
            </a:extLst>
          </p:cNvPr>
          <p:cNvPicPr>
            <a:picLocks noChangeAspect="1"/>
          </p:cNvPicPr>
          <p:nvPr/>
        </p:nvPicPr>
        <p:blipFill>
          <a:blip r:embed="rId2"/>
          <a:stretch>
            <a:fillRect/>
          </a:stretch>
        </p:blipFill>
        <p:spPr>
          <a:xfrm>
            <a:off x="1278385" y="960119"/>
            <a:ext cx="9996256" cy="4937761"/>
          </a:xfrm>
          <a:prstGeom prst="rect">
            <a:avLst/>
          </a:prstGeom>
        </p:spPr>
      </p:pic>
    </p:spTree>
    <p:extLst>
      <p:ext uri="{BB962C8B-B14F-4D97-AF65-F5344CB8AC3E}">
        <p14:creationId xmlns:p14="http://schemas.microsoft.com/office/powerpoint/2010/main" val="1184522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ED63E8-07E6-90AA-928A-520C08CEA5EE}"/>
              </a:ext>
            </a:extLst>
          </p:cNvPr>
          <p:cNvPicPr>
            <a:picLocks noChangeAspect="1"/>
          </p:cNvPicPr>
          <p:nvPr/>
        </p:nvPicPr>
        <p:blipFill>
          <a:blip r:embed="rId2"/>
          <a:stretch>
            <a:fillRect/>
          </a:stretch>
        </p:blipFill>
        <p:spPr>
          <a:xfrm>
            <a:off x="861060" y="725805"/>
            <a:ext cx="10469880" cy="5406390"/>
          </a:xfrm>
          <a:prstGeom prst="rect">
            <a:avLst/>
          </a:prstGeom>
        </p:spPr>
      </p:pic>
    </p:spTree>
    <p:extLst>
      <p:ext uri="{BB962C8B-B14F-4D97-AF65-F5344CB8AC3E}">
        <p14:creationId xmlns:p14="http://schemas.microsoft.com/office/powerpoint/2010/main" val="1478741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AA93EC-32F9-4D07-BC69-466FF390AFFB}"/>
              </a:ext>
            </a:extLst>
          </p:cNvPr>
          <p:cNvSpPr txBox="1"/>
          <p:nvPr/>
        </p:nvSpPr>
        <p:spPr>
          <a:xfrm>
            <a:off x="854507" y="2543617"/>
            <a:ext cx="10575637" cy="286232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nherit"/>
                <a:ea typeface="+mn-ea"/>
                <a:cs typeface="+mn-cs"/>
              </a:rPr>
              <a:t>Ex 1.</a:t>
            </a:r>
            <a:r>
              <a:rPr kumimoji="0" lang="en-US" sz="1800" b="1" i="0" u="none" strike="noStrike" kern="1200" cap="none" spc="0" normalizeH="0" baseline="0" noProof="0" dirty="0">
                <a:ln>
                  <a:noFill/>
                </a:ln>
                <a:solidFill>
                  <a:prstClr val="black"/>
                </a:solidFill>
                <a:effectLst/>
                <a:uLnTx/>
                <a:uFillTx/>
                <a:latin typeface="Inherit"/>
                <a:ea typeface="+mn-ea"/>
                <a:cs typeface="+mn-cs"/>
              </a:rPr>
              <a:t> </a:t>
            </a:r>
            <a:r>
              <a:rPr kumimoji="0" lang="en-US" sz="1800" b="0" i="0" u="none" strike="noStrike" kern="1200" cap="none" spc="0" normalizeH="0" baseline="0" noProof="0" dirty="0">
                <a:ln>
                  <a:noFill/>
                </a:ln>
                <a:solidFill>
                  <a:prstClr val="black"/>
                </a:solidFill>
                <a:effectLst/>
                <a:uLnTx/>
                <a:uFillTx/>
                <a:latin typeface="Inherit"/>
                <a:ea typeface="+mn-ea"/>
                <a:cs typeface="+mn-cs"/>
              </a:rPr>
              <a:t>Can we predict a user’s opinion on a product or service as either positive or negative, using previous 	reviews from other users?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C00000"/>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nherit"/>
                <a:ea typeface="+mn-ea"/>
                <a:cs typeface="+mn-cs"/>
              </a:rPr>
              <a:t>Ex 2.</a:t>
            </a:r>
            <a:r>
              <a:rPr kumimoji="0" lang="en-US" sz="1800" b="0" i="0" u="none" strike="noStrike" kern="1200" cap="none" spc="0" normalizeH="0" baseline="0" noProof="0" dirty="0">
                <a:ln>
                  <a:noFill/>
                </a:ln>
                <a:solidFill>
                  <a:prstClr val="black"/>
                </a:solidFill>
                <a:effectLst/>
                <a:uLnTx/>
                <a:uFillTx/>
                <a:latin typeface="Inherit"/>
                <a:ea typeface="+mn-ea"/>
                <a:cs typeface="+mn-cs"/>
              </a:rPr>
              <a:t> What effect will Natural Language Processing and Neural Networks have on the ability to predict future 	consumer sentiment?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nherit"/>
                <a:ea typeface="+mn-ea"/>
                <a:cs typeface="+mn-cs"/>
              </a:rPr>
              <a:t>Ex 3.</a:t>
            </a:r>
            <a:r>
              <a:rPr kumimoji="0" lang="en-US" sz="1800" b="0" i="0" u="none" strike="noStrike" kern="1200" cap="none" spc="0" normalizeH="0" baseline="0" noProof="0" dirty="0">
                <a:ln>
                  <a:noFill/>
                </a:ln>
                <a:solidFill>
                  <a:prstClr val="black"/>
                </a:solidFill>
                <a:effectLst/>
                <a:uLnTx/>
                <a:uFillTx/>
                <a:latin typeface="Inherit"/>
                <a:ea typeface="+mn-ea"/>
                <a:cs typeface="+mn-cs"/>
              </a:rPr>
              <a:t>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Is it possible to analyze customer sentiment using neural networks and the NLP technique so 	that company can take appropriate actions to improve customer satisfaction?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nherit"/>
                <a:ea typeface="+mn-ea"/>
                <a:cs typeface="+mn-cs"/>
              </a:rPr>
              <a:t>Ex 4. </a:t>
            </a:r>
            <a:r>
              <a:rPr kumimoji="0" lang="en-US" sz="1800" b="0" i="0" u="none" strike="noStrike" kern="1200" cap="none" spc="0" normalizeH="0" baseline="0" noProof="0" dirty="0">
                <a:ln>
                  <a:noFill/>
                </a:ln>
                <a:solidFill>
                  <a:srgbClr val="292929"/>
                </a:solidFill>
                <a:effectLst/>
                <a:uLnTx/>
                <a:uFillTx/>
                <a:latin typeface="ArialMT"/>
                <a:ea typeface="+mn-ea"/>
                <a:cs typeface="+mn-cs"/>
              </a:rPr>
              <a:t>What are the Top 10 words combination used to express sentiments.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38309387-AD85-4899-A7F3-D33660E39B62}"/>
              </a:ext>
            </a:extLst>
          </p:cNvPr>
          <p:cNvSpPr txBox="1"/>
          <p:nvPr/>
        </p:nvSpPr>
        <p:spPr>
          <a:xfrm>
            <a:off x="3740727" y="555490"/>
            <a:ext cx="4803198"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IDFont+F2"/>
                <a:ea typeface="+mn-ea"/>
                <a:cs typeface="+mn-cs"/>
              </a:rPr>
              <a:t>Research Question: Samples</a:t>
            </a:r>
            <a:endParaRPr kumimoji="0" lang="en-US" sz="2800" b="1"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
        <p:nvSpPr>
          <p:cNvPr id="6" name="TextBox 5">
            <a:extLst>
              <a:ext uri="{FF2B5EF4-FFF2-40B4-BE49-F238E27FC236}">
                <a16:creationId xmlns:a16="http://schemas.microsoft.com/office/drawing/2014/main" id="{204444E9-CE9C-41E5-9CF8-CCF3C3718C6F}"/>
              </a:ext>
            </a:extLst>
          </p:cNvPr>
          <p:cNvSpPr txBox="1"/>
          <p:nvPr/>
        </p:nvSpPr>
        <p:spPr>
          <a:xfrm>
            <a:off x="854507" y="774557"/>
            <a:ext cx="10654146" cy="1754326"/>
          </a:xfrm>
          <a:prstGeom prst="rect">
            <a:avLst/>
          </a:prstGeom>
          <a:noFill/>
        </p:spPr>
        <p:txBody>
          <a:bodyPr wrap="square">
            <a:spAutoFit/>
          </a:bodyPr>
          <a:lstStyle/>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Lato" panose="020F0502020204030203" pitchFamily="34" charset="0"/>
                <a:ea typeface="+mn-ea"/>
                <a:cs typeface="+mn-cs"/>
              </a:rPr>
              <a:t>Part I:  Research Question</a:t>
            </a:r>
            <a:endParaRPr kumimoji="0" lang="en-US" sz="1800" b="0" i="0" u="none" strike="noStrike" kern="1200" cap="none" spc="0" normalizeH="0" baseline="0" noProof="0" dirty="0">
              <a:ln>
                <a:noFill/>
              </a:ln>
              <a:solidFill>
                <a:srgbClr val="333333"/>
              </a:solidFill>
              <a:effectLst/>
              <a:uLnTx/>
              <a:uFillTx/>
              <a:latin typeface="Lato" panose="020F0502020204030203" pitchFamily="34" charset="0"/>
              <a:ea typeface="+mn-ea"/>
              <a:cs typeface="+mn-cs"/>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Lato" panose="020F0502020204030203" pitchFamily="34" charset="0"/>
                <a:ea typeface="+mn-ea"/>
                <a:cs typeface="+mn-cs"/>
              </a:rPr>
              <a:t>A.  Describe the purpose of this data analysis by doing the following: </a:t>
            </a: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Lato" panose="020F0502020204030203" pitchFamily="34" charset="0"/>
                <a:ea typeface="+mn-ea"/>
                <a:cs typeface="+mn-cs"/>
              </a:rPr>
              <a:t>1.  Summarize one research question that you will answer using neural network models and NLP techniques. Be sure the research question is relevant to a real-world organizational situation and sentiment analysis captured in your chosen dataset.</a:t>
            </a:r>
          </a:p>
          <a:p>
            <a:pPr marL="228600" marR="0" lvl="0" indent="-228600" algn="l" defTabSz="4572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Lato" panose="020F0502020204030203" pitchFamily="34" charset="0"/>
              <a:ea typeface="+mn-ea"/>
              <a:cs typeface="+mn-cs"/>
            </a:endParaRPr>
          </a:p>
        </p:txBody>
      </p:sp>
    </p:spTree>
    <p:extLst>
      <p:ext uri="{BB962C8B-B14F-4D97-AF65-F5344CB8AC3E}">
        <p14:creationId xmlns:p14="http://schemas.microsoft.com/office/powerpoint/2010/main" val="2581358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ED96F1-6AC9-445F-8FB5-7C6F38B0FCD6}"/>
              </a:ext>
            </a:extLst>
          </p:cNvPr>
          <p:cNvSpPr txBox="1"/>
          <p:nvPr/>
        </p:nvSpPr>
        <p:spPr>
          <a:xfrm>
            <a:off x="1127463" y="872538"/>
            <a:ext cx="10191565" cy="3964868"/>
          </a:xfrm>
          <a:prstGeom prst="rect">
            <a:avLst/>
          </a:prstGeom>
          <a:noFill/>
        </p:spPr>
        <p:txBody>
          <a:bodyPr wrap="square">
            <a:spAutoFit/>
          </a:bodyPr>
          <a:lstStyle/>
          <a:p>
            <a:pPr marL="0" marR="0" lvl="0" indent="0" algn="ctr" defTabSz="457200" rtl="0" eaLnBrk="1" fontAlgn="auto" latinLnBrk="0" hangingPunct="1">
              <a:lnSpc>
                <a:spcPct val="107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Inherit"/>
                <a:ea typeface="Calibri" panose="020F0502020204030204" pitchFamily="34" charset="0"/>
                <a:cs typeface="Times New Roman" panose="02020603050405020304" pitchFamily="18" charset="0"/>
              </a:rPr>
              <a:t>Aligning Research Question with the Outcome of the Analysis Example</a:t>
            </a:r>
          </a:p>
          <a:p>
            <a:pPr marL="0" marR="0" lvl="0" indent="0" algn="l" defTabSz="457200" rtl="0" eaLnBrk="1" fontAlgn="auto" latinLnBrk="0" hangingPunct="1">
              <a:lnSpc>
                <a:spcPct val="107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Example Research Question:</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Is it possible to analyze customers’ sentiments from the reviews using neural networks and the NLP technique so that company can take appropriate actions to address any concerns from the reviews?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Outcome or Result of the Analysis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The trained neural network is capable of processing natural language to identify sentiments from customer reviews. The neural network has great predictive accuracy and is therefore capable of analyzing customer feedback and identifying sentiments in the review texts submitted by customers. This sentiment analysis can help the company to figure out which products are liked or not liked by customers based on the positive and negative reviews. Based on this analysis, the company can take appropriate action to address any concerns shown in the reviews.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25329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AA93EC-32F9-4D07-BC69-466FF390AFFB}"/>
              </a:ext>
            </a:extLst>
          </p:cNvPr>
          <p:cNvSpPr txBox="1"/>
          <p:nvPr/>
        </p:nvSpPr>
        <p:spPr>
          <a:xfrm>
            <a:off x="1635624" y="2347681"/>
            <a:ext cx="8785781" cy="175432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nherit"/>
                <a:ea typeface="+mn-ea"/>
                <a:cs typeface="+mn-cs"/>
              </a:rPr>
              <a:t>Ex 1.</a:t>
            </a:r>
            <a:r>
              <a:rPr kumimoji="0" lang="en-US" sz="1800" b="1" i="0" u="none" strike="noStrike" kern="1200" cap="none" spc="0" normalizeH="0" baseline="0" noProof="0" dirty="0">
                <a:ln>
                  <a:noFill/>
                </a:ln>
                <a:solidFill>
                  <a:prstClr val="black"/>
                </a:solidFill>
                <a:effectLst/>
                <a:uLnTx/>
                <a:uFillTx/>
                <a:latin typeface="Inherit"/>
                <a:ea typeface="+mn-ea"/>
                <a:cs typeface="+mn-cs"/>
              </a:rPr>
              <a:t>  </a:t>
            </a:r>
            <a:r>
              <a:rPr kumimoji="0" lang="en-US" sz="1800" b="0" i="0" u="none" strike="noStrike" kern="1200" cap="none" spc="0" normalizeH="0" baseline="0" noProof="0" dirty="0">
                <a:ln>
                  <a:noFill/>
                </a:ln>
                <a:solidFill>
                  <a:prstClr val="black"/>
                </a:solidFill>
                <a:effectLst/>
                <a:uLnTx/>
                <a:uFillTx/>
                <a:latin typeface="CIDFont+F2"/>
                <a:ea typeface="+mn-ea"/>
                <a:cs typeface="+mn-cs"/>
              </a:rPr>
              <a:t>The goal of this data analysis is to attempt to predict how a user feels about a product or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IDFont+F2"/>
                <a:ea typeface="+mn-ea"/>
                <a:cs typeface="+mn-cs"/>
              </a:rPr>
              <a:t>	service based off the word choices that the user has chosen.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IDFont+F2"/>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IDFont+F2"/>
                <a:ea typeface="+mn-ea"/>
                <a:cs typeface="+mn-cs"/>
              </a:rPr>
              <a:t>Ex 2</a:t>
            </a:r>
            <a:r>
              <a:rPr kumimoji="0" lang="en-US" sz="1800" b="0" i="0" u="none" strike="noStrike" kern="1200" cap="none" spc="0" normalizeH="0" baseline="0" noProof="0" dirty="0">
                <a:ln>
                  <a:noFill/>
                </a:ln>
                <a:solidFill>
                  <a:srgbClr val="C00000"/>
                </a:solidFill>
                <a:effectLst/>
                <a:uLnTx/>
                <a:uFillTx/>
                <a:latin typeface="CIDFont+F2"/>
                <a:ea typeface="+mn-ea"/>
                <a:cs typeface="+mn-cs"/>
              </a:rPr>
              <a:t>.</a:t>
            </a:r>
            <a:r>
              <a:rPr kumimoji="0" lang="en-US" sz="1800" b="0" i="0" u="none" strike="noStrike" kern="1200" cap="none" spc="0" normalizeH="0" baseline="0" noProof="0" dirty="0">
                <a:ln>
                  <a:noFill/>
                </a:ln>
                <a:solidFill>
                  <a:prstClr val="black"/>
                </a:solidFill>
                <a:effectLst/>
                <a:uLnTx/>
                <a:uFillTx/>
                <a:latin typeface="CIDFont+F2"/>
                <a:ea typeface="+mn-ea"/>
                <a:cs typeface="+mn-cs"/>
              </a:rPr>
              <a:t> The goal is to find out how the sentiments of customers differ based on the reviews from IMDB, Amazon, and Yelp. </a:t>
            </a:r>
          </a:p>
        </p:txBody>
      </p:sp>
      <p:sp>
        <p:nvSpPr>
          <p:cNvPr id="5" name="TextBox 4">
            <a:extLst>
              <a:ext uri="{FF2B5EF4-FFF2-40B4-BE49-F238E27FC236}">
                <a16:creationId xmlns:a16="http://schemas.microsoft.com/office/drawing/2014/main" id="{38309387-AD85-4899-A7F3-D33660E39B62}"/>
              </a:ext>
            </a:extLst>
          </p:cNvPr>
          <p:cNvSpPr txBox="1"/>
          <p:nvPr/>
        </p:nvSpPr>
        <p:spPr>
          <a:xfrm>
            <a:off x="3827153" y="654910"/>
            <a:ext cx="3417743" cy="523220"/>
          </a:xfrm>
          <a:prstGeom prst="rect">
            <a:avLst/>
          </a:prstGeom>
          <a:solidFill>
            <a:schemeClr val="bg1">
              <a:lumMod val="9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IDFont+F2"/>
                <a:ea typeface="+mn-ea"/>
                <a:cs typeface="+mn-cs"/>
              </a:rPr>
              <a:t>Goal: Samples</a:t>
            </a:r>
            <a:endParaRPr kumimoji="0" lang="en-US" sz="2800" b="1"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
        <p:nvSpPr>
          <p:cNvPr id="6" name="TextBox 5">
            <a:extLst>
              <a:ext uri="{FF2B5EF4-FFF2-40B4-BE49-F238E27FC236}">
                <a16:creationId xmlns:a16="http://schemas.microsoft.com/office/drawing/2014/main" id="{B96A29F0-961C-4E6B-9155-BDD20DD7BDBB}"/>
              </a:ext>
            </a:extLst>
          </p:cNvPr>
          <p:cNvSpPr txBox="1"/>
          <p:nvPr/>
        </p:nvSpPr>
        <p:spPr>
          <a:xfrm>
            <a:off x="1197204" y="1178130"/>
            <a:ext cx="9615340" cy="923330"/>
          </a:xfrm>
          <a:prstGeom prst="rect">
            <a:avLst/>
          </a:prstGeom>
          <a:noFill/>
        </p:spPr>
        <p:txBody>
          <a:bodyPr wrap="square">
            <a:spAutoFit/>
          </a:bodyPr>
          <a:lstStyle/>
          <a:p>
            <a:pPr marL="4572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panose="020F0502020204030203" pitchFamily="34" charset="0"/>
                <a:ea typeface="+mn-ea"/>
                <a:cs typeface="+mn-cs"/>
              </a:rPr>
              <a:t>A2. </a:t>
            </a:r>
            <a:r>
              <a:rPr kumimoji="0" lang="en-US" sz="1800" b="0" i="0" u="none" strike="noStrike" kern="1200" cap="none" spc="0" normalizeH="0" baseline="0" noProof="0" dirty="0">
                <a:ln>
                  <a:noFill/>
                </a:ln>
                <a:solidFill>
                  <a:srgbClr val="333333"/>
                </a:solidFill>
                <a:effectLst/>
                <a:uLnTx/>
                <a:uFillTx/>
                <a:latin typeface="Lato" panose="020F0502020204030203" pitchFamily="34" charset="0"/>
                <a:ea typeface="+mn-ea"/>
                <a:cs typeface="+mn-cs"/>
              </a:rPr>
              <a:t> Define the objectives or goals of the data analysis. Be sure the objectives or goals are reasonable within the scope of the research question and are represented in the available data.</a:t>
            </a:r>
          </a:p>
        </p:txBody>
      </p:sp>
    </p:spTree>
    <p:extLst>
      <p:ext uri="{BB962C8B-B14F-4D97-AF65-F5344CB8AC3E}">
        <p14:creationId xmlns:p14="http://schemas.microsoft.com/office/powerpoint/2010/main" val="2732298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10246B-D39C-411F-B933-77152405EB2E}"/>
              </a:ext>
            </a:extLst>
          </p:cNvPr>
          <p:cNvSpPr txBox="1"/>
          <p:nvPr/>
        </p:nvSpPr>
        <p:spPr>
          <a:xfrm>
            <a:off x="868217" y="762245"/>
            <a:ext cx="10538691" cy="507831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nherit"/>
                <a:ea typeface="+mn-ea"/>
                <a:cs typeface="+mn-cs"/>
              </a:rPr>
              <a:t>A3.</a:t>
            </a:r>
            <a:r>
              <a:rPr kumimoji="0" lang="en-US" sz="1800" b="1" i="0" u="none" strike="noStrike" kern="1200" cap="none" spc="0" normalizeH="0" baseline="0" noProof="0" dirty="0">
                <a:ln>
                  <a:noFill/>
                </a:ln>
                <a:solidFill>
                  <a:srgbClr val="333333"/>
                </a:solidFill>
                <a:effectLst/>
                <a:uLnTx/>
                <a:uFillTx/>
                <a:latin typeface="inherit"/>
                <a:ea typeface="+mn-ea"/>
                <a:cs typeface="+mn-cs"/>
              </a:rPr>
              <a:t>  Identify a type of neural network capable of performing a text classification task that can be trained to produce useful predictions on text sequences on the selected data set.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Neural Network</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is a series of algorithms that endeavor to recognize underlying relationships in a set of data through a process that mimics the way the human brain operates. In this sense, neural networks refer to systems of neurons, either organic or artificial in nature.  NN and NLP techniques can be used to analyze product reviews submitted by the customers and identify positive and negative sentiments from those reviews.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 </a:t>
            </a:r>
          </a:p>
          <a:p>
            <a:pPr defTabSz="457200">
              <a:defRPr/>
            </a:pPr>
            <a:r>
              <a:rPr kumimoji="0" lang="en-US" sz="1800" b="1" i="0" u="none" strike="noStrike" kern="1200" cap="none" spc="0" normalizeH="0" baseline="0" noProof="0" dirty="0">
                <a:ln>
                  <a:noFill/>
                </a:ln>
                <a:solidFill>
                  <a:srgbClr val="C00000"/>
                </a:solidFill>
                <a:effectLst/>
                <a:uLnTx/>
                <a:uFillTx/>
                <a:latin typeface="inherit"/>
                <a:ea typeface="+mn-ea"/>
                <a:cs typeface="Times New Roman" panose="02020603050405020304" pitchFamily="18" charset="0"/>
              </a:rPr>
              <a:t>Ex 1.</a:t>
            </a:r>
            <a:r>
              <a:rPr kumimoji="0" lang="en-US" sz="1800" b="0" i="0" u="none" strike="noStrike" kern="1200" cap="none" spc="0" normalizeH="0" baseline="0" noProof="0" dirty="0">
                <a:ln>
                  <a:noFill/>
                </a:ln>
                <a:solidFill>
                  <a:prstClr val="black"/>
                </a:solidFill>
                <a:effectLst/>
                <a:uLnTx/>
                <a:uFillTx/>
                <a:latin typeface="inherit"/>
                <a:ea typeface="+mn-ea"/>
                <a:cs typeface="Times New Roman" panose="02020603050405020304" pitchFamily="18" charset="0"/>
              </a:rPr>
              <a:t> Recurrent Neural Networks (RNN) RNN works with sequential data, but the traditional NN cannot.  RNN is used for sentiment analysis and text classification including </a:t>
            </a:r>
            <a:r>
              <a:rPr kumimoji="0" lang="en-US" sz="1800" b="1" i="0" u="none" strike="noStrike" kern="1200" cap="none" spc="0" normalizeH="0" baseline="0" noProof="0" dirty="0">
                <a:ln>
                  <a:noFill/>
                </a:ln>
                <a:solidFill>
                  <a:srgbClr val="0070C0"/>
                </a:solidFill>
                <a:effectLst/>
                <a:uLnTx/>
                <a:uFillTx/>
                <a:latin typeface="inherit"/>
                <a:ea typeface="+mn-ea"/>
                <a:cs typeface="Times New Roman" panose="02020603050405020304" pitchFamily="18" charset="0"/>
              </a:rPr>
              <a:t>Sequence labeling</a:t>
            </a:r>
            <a:r>
              <a:rPr kumimoji="0" lang="en-US" sz="1800" b="0" i="0" u="none" strike="noStrike" kern="1200" cap="none" spc="0" normalizeH="0" baseline="0" noProof="0" dirty="0">
                <a:ln>
                  <a:noFill/>
                </a:ln>
                <a:solidFill>
                  <a:prstClr val="black"/>
                </a:solidFill>
                <a:effectLst/>
                <a:uLnTx/>
                <a:uFillTx/>
                <a:latin typeface="inherit"/>
                <a:ea typeface="+mn-ea"/>
                <a:cs typeface="Times New Roman" panose="02020603050405020304" pitchFamily="18" charset="0"/>
              </a:rPr>
              <a:t>, Speech, tagging, etc. </a:t>
            </a:r>
          </a:p>
          <a:p>
            <a:pPr defTabSz="457200">
              <a:defRPr/>
            </a:pPr>
            <a:endParaRPr lang="en-US" dirty="0">
              <a:solidFill>
                <a:prstClr val="black"/>
              </a:solidFill>
              <a:latin typeface="inherit"/>
              <a:cs typeface="Times New Roman" panose="02020603050405020304" pitchFamily="18" charset="0"/>
            </a:endParaRPr>
          </a:p>
          <a:p>
            <a:pPr defTabSz="457200">
              <a:defRPr/>
            </a:pPr>
            <a:r>
              <a:rPr kumimoji="0" lang="en-US" b="0" i="0" u="sng" strike="noStrike" kern="1200" cap="none" spc="0" normalizeH="0" baseline="0" noProof="0" dirty="0">
                <a:ln>
                  <a:noFill/>
                </a:ln>
                <a:solidFill>
                  <a:srgbClr val="0563C1"/>
                </a:solidFill>
                <a:uLnTx/>
                <a:uFillTx/>
                <a:latin typeface="Calibri" panose="020F0502020204030204" pitchFamily="34" charset="0"/>
                <a:cs typeface="Times New Roman" panose="02020603050405020304" pitchFamily="18" charset="0"/>
              </a:rPr>
              <a:t>RNN</a:t>
            </a:r>
            <a:r>
              <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rPr>
              <a:t> has 1 Layer with </a:t>
            </a:r>
            <a:r>
              <a:rPr lang="en-US" dirty="0">
                <a:solidFill>
                  <a:prstClr val="black"/>
                </a:solidFill>
                <a:latin typeface="inherit"/>
                <a:cs typeface="Times New Roman" panose="02020603050405020304" pitchFamily="18" charset="0"/>
              </a:rPr>
              <a:t>inputs and outputs to that one layer. </a:t>
            </a:r>
            <a:r>
              <a:rPr kumimoji="0" lang="en-US" sz="1800" b="0" i="0" u="none" strike="noStrike" kern="1200" cap="none" spc="0" normalizeH="0" baseline="0" noProof="0" dirty="0">
                <a:ln>
                  <a:noFill/>
                </a:ln>
                <a:solidFill>
                  <a:prstClr val="black"/>
                </a:solidFill>
                <a:effectLst/>
                <a:uLnTx/>
                <a:uFillTx/>
                <a:latin typeface="inherit"/>
                <a:ea typeface="+mn-ea"/>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It</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remembers each piece of information through time. It is useful in </a:t>
            </a:r>
            <a:r>
              <a:rPr kumimoji="0" lang="en-US" sz="1800" b="1"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time series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prediction only because of the </a:t>
            </a:r>
            <a:r>
              <a:rPr kumimoji="0" lang="en-US" sz="1800" b="1"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feature to remember previous inputs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as well. Recurrent neural networks are even used with convolutional layers to extend the effective pixel neighborhood. </a:t>
            </a:r>
            <a:r>
              <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rPr>
              <a:t> RNN is difficult to train, and because it uses backpropagation, it has the problem of vanishing gradient.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defTabSz="457200">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hlinkClick r:id="rId2"/>
              </a:rPr>
              <a:t>https://www.youtube.com/watch?v=_aCuOwF1ZjU</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defTabSz="457200">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hlinkClick r:id="rId3"/>
              </a:rPr>
              <a:t>https://www.youtube.com/watch?v=C0xoB8L8ms0</a:t>
            </a:r>
            <a:endPar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1107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A8ADA-8749-C0F3-F178-8C905428D87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A08770A-CC06-0E9A-EACC-6F9D3358D18C}"/>
              </a:ext>
            </a:extLst>
          </p:cNvPr>
          <p:cNvSpPr txBox="1"/>
          <p:nvPr/>
        </p:nvSpPr>
        <p:spPr>
          <a:xfrm>
            <a:off x="1649691" y="1026196"/>
            <a:ext cx="9115719" cy="31393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nherit"/>
                <a:ea typeface="+mn-ea"/>
                <a:cs typeface="+mn-cs"/>
              </a:rPr>
              <a:t>A3.</a:t>
            </a:r>
            <a:r>
              <a:rPr kumimoji="0" lang="en-US" sz="1800" b="1" i="0" u="none" strike="noStrike" kern="1200" cap="none" spc="0" normalizeH="0" baseline="0" noProof="0" dirty="0">
                <a:ln>
                  <a:noFill/>
                </a:ln>
                <a:solidFill>
                  <a:srgbClr val="333333"/>
                </a:solidFill>
                <a:effectLst/>
                <a:uLnTx/>
                <a:uFillTx/>
                <a:latin typeface="inherit"/>
                <a:ea typeface="+mn-ea"/>
                <a:cs typeface="+mn-cs"/>
              </a:rPr>
              <a:t>  </a:t>
            </a:r>
            <a:r>
              <a:rPr kumimoji="0" lang="en-US" sz="1800" b="1" i="0" u="none" strike="noStrike" kern="1200" cap="none" spc="0" normalizeH="0" baseline="0" noProof="0" dirty="0">
                <a:ln>
                  <a:noFill/>
                </a:ln>
                <a:solidFill>
                  <a:srgbClr val="C00000"/>
                </a:solidFill>
                <a:effectLst/>
                <a:uLnTx/>
                <a:uFillTx/>
                <a:latin typeface="inherit"/>
                <a:ea typeface="+mn-ea"/>
                <a:cs typeface="+mn-cs"/>
              </a:rPr>
              <a:t>Cont’d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1" u="sng" strike="noStrike" kern="1200" cap="none" spc="0" normalizeH="0" baseline="0" noProof="0" dirty="0">
              <a:ln>
                <a:noFill/>
              </a:ln>
              <a:solidFill>
                <a:srgbClr val="0070C0"/>
              </a:solidFill>
              <a:effectLst/>
              <a:uLnTx/>
              <a:uFillTx/>
              <a:latin typeface="inherit"/>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nherit"/>
                <a:ea typeface="+mn-ea"/>
                <a:cs typeface="+mn-cs"/>
              </a:rPr>
              <a:t>Ex 2:</a:t>
            </a:r>
            <a:r>
              <a:rPr kumimoji="0" lang="en-US" sz="1800" b="0" i="0" u="none" strike="noStrike" kern="1200" cap="none" spc="0" normalizeH="0" baseline="0" noProof="0" dirty="0">
                <a:ln>
                  <a:noFill/>
                </a:ln>
                <a:solidFill>
                  <a:srgbClr val="333333"/>
                </a:solidFill>
                <a:effectLst/>
                <a:uLnTx/>
                <a:uFillTx/>
                <a:latin typeface="inherit"/>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Deep Neural Network (DNN)</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 The Vanilla Deep Learning NN is a type of neural network capable of performing text classification </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and identifying customer sentiments. DNN is a type of recurrent neural network (RNN) that works best on </a:t>
            </a:r>
            <a:r>
              <a:rPr kumimoji="0" lang="en-US" sz="1800" b="1" i="0" u="none" strike="noStrike" kern="1200" cap="none" spc="0" normalizeH="0" baseline="0" noProof="0" dirty="0">
                <a:ln>
                  <a:noFill/>
                </a:ln>
                <a:solidFill>
                  <a:srgbClr val="0070C0"/>
                </a:solidFill>
                <a:effectLst/>
                <a:uLnTx/>
                <a:uFillTx/>
                <a:latin typeface="inherit"/>
                <a:ea typeface="Calibri" panose="020F0502020204030204" pitchFamily="34" charset="0"/>
                <a:cs typeface="Times New Roman" panose="02020603050405020304" pitchFamily="18" charset="0"/>
              </a:rPr>
              <a:t>sequential data.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Sequential data is one in which the points in a dataset are dependent on the other points e.g. time series data, stock prices, and gene sequences.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457200">
              <a:defRPr/>
            </a:pPr>
            <a:r>
              <a:rPr kumimoji="0" lang="en-US" sz="1800" b="1" i="0" u="none" strike="noStrike" kern="1200" cap="none" spc="0" normalizeH="0" baseline="0" noProof="0" dirty="0">
                <a:ln>
                  <a:noFill/>
                </a:ln>
                <a:solidFill>
                  <a:srgbClr val="C00000"/>
                </a:solidFill>
                <a:effectLst/>
                <a:uLnTx/>
                <a:uFillTx/>
                <a:latin typeface="inherit"/>
                <a:ea typeface="Calibri" panose="020F0502020204030204" pitchFamily="34" charset="0"/>
                <a:cs typeface="Times New Roman" panose="02020603050405020304" pitchFamily="18" charset="0"/>
              </a:rPr>
              <a:t>Ex 3: </a:t>
            </a:r>
            <a:r>
              <a:rPr kumimoji="0" lang="en-US" sz="1800" b="1"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Artificial neural network (ANN) </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has an input layer, multiple hidden layers, and one output layer. </a:t>
            </a:r>
            <a:r>
              <a:rPr kumimoji="0" lang="en-US" sz="1800" b="0" i="0" u="none" strike="noStrike" kern="1200" cap="none" spc="0" normalizeH="0" baseline="0" noProof="0" dirty="0">
                <a:ln>
                  <a:noFill/>
                </a:ln>
                <a:solidFill>
                  <a:srgbClr val="212121"/>
                </a:solidFill>
                <a:effectLst/>
                <a:uLnTx/>
                <a:uFillTx/>
                <a:latin typeface="inherit"/>
                <a:ea typeface="+mn-ea"/>
                <a:cs typeface="Arial" panose="020B0604020202020204" pitchFamily="34" charset="0"/>
              </a:rPr>
              <a:t>The model will be created by implementing an Embedding layer before introducing multiple hidden Dense layers. </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941087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4C0C59-2C3F-4FB6-8C16-8BEB195BF353}"/>
              </a:ext>
            </a:extLst>
          </p:cNvPr>
          <p:cNvSpPr txBox="1"/>
          <p:nvPr/>
        </p:nvSpPr>
        <p:spPr>
          <a:xfrm>
            <a:off x="976544" y="1006906"/>
            <a:ext cx="10369118" cy="470481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inherit"/>
                <a:ea typeface="Calibri" panose="020F0502020204030204" pitchFamily="34" charset="0"/>
                <a:cs typeface="Arial" panose="020B0604020202020204" pitchFamily="34" charset="0"/>
              </a:rPr>
              <a:t>Ex 4.</a:t>
            </a:r>
            <a:r>
              <a:rPr kumimoji="0" lang="en-US" sz="1800" b="0" i="0" u="none" strike="noStrike" kern="1200" cap="none" spc="0" normalizeH="0" baseline="0" noProof="0" dirty="0">
                <a:ln>
                  <a:noFill/>
                </a:ln>
                <a:solidFill>
                  <a:srgbClr val="212121"/>
                </a:solidFill>
                <a:effectLst/>
                <a:uLnTx/>
                <a:uFillTx/>
                <a:latin typeface="inherit"/>
                <a:ea typeface="Calibri" panose="020F0502020204030204" pitchFamily="34" charset="0"/>
                <a:cs typeface="Arial" panose="020B0604020202020204" pitchFamily="34" charset="0"/>
              </a:rPr>
              <a:t> </a:t>
            </a:r>
            <a:r>
              <a:rPr kumimoji="0" lang="en-US" sz="1800" b="1" i="0" u="none" strike="noStrike" kern="1200" cap="none" spc="0" normalizeH="0" baseline="0" noProof="0" dirty="0">
                <a:ln>
                  <a:noFill/>
                </a:ln>
                <a:solidFill>
                  <a:srgbClr val="212121"/>
                </a:solidFill>
                <a:effectLst/>
                <a:uLnTx/>
                <a:uFillTx/>
                <a:latin typeface="inherit"/>
                <a:ea typeface="Calibri" panose="020F0502020204030204" pitchFamily="34" charset="0"/>
                <a:cs typeface="Arial" panose="020B0604020202020204" pitchFamily="34" charset="0"/>
              </a:rPr>
              <a:t>Convolutional Neural Networks (CNN) </a:t>
            </a:r>
            <a:r>
              <a:rPr kumimoji="0" lang="en-US" sz="1800" b="0" i="0" u="none" strike="noStrike" kern="1200" cap="none" spc="0" normalizeH="0" baseline="0" noProof="0" dirty="0">
                <a:ln>
                  <a:noFill/>
                </a:ln>
                <a:solidFill>
                  <a:srgbClr val="212121"/>
                </a:solidFill>
                <a:effectLst/>
                <a:uLnTx/>
                <a:uFillTx/>
                <a:latin typeface="inherit"/>
                <a:ea typeface="Calibri" panose="020F0502020204030204" pitchFamily="34" charset="0"/>
                <a:cs typeface="Arial" panose="020B0604020202020204" pitchFamily="34" charset="0"/>
              </a:rPr>
              <a:t>is a class of artificial neural networks, most applied to analyze visual imagery.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12121"/>
              </a:solidFill>
              <a:effectLst/>
              <a:uLnTx/>
              <a:uFillTx/>
              <a:latin typeface="inherit"/>
              <a:ea typeface="Calibri" panose="020F050202020403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124"/>
                </a:solidFill>
                <a:effectLst/>
                <a:uLnTx/>
                <a:uFillTx/>
                <a:latin typeface="inherit"/>
                <a:ea typeface="+mn-ea"/>
                <a:cs typeface="+mn-cs"/>
              </a:rPr>
              <a:t>The main difference between a </a:t>
            </a:r>
            <a:r>
              <a:rPr kumimoji="0" lang="en-US" sz="1800" b="1" i="0" u="none" strike="noStrike" kern="1200" cap="none" spc="0" normalizeH="0" baseline="0" noProof="0" dirty="0">
                <a:ln>
                  <a:noFill/>
                </a:ln>
                <a:solidFill>
                  <a:srgbClr val="0070C0"/>
                </a:solidFill>
                <a:effectLst/>
                <a:uLnTx/>
                <a:uFillTx/>
                <a:latin typeface="inherit"/>
                <a:ea typeface="+mn-ea"/>
                <a:cs typeface="+mn-cs"/>
              </a:rPr>
              <a:t>CNN and an RNN </a:t>
            </a:r>
            <a:r>
              <a:rPr kumimoji="0" lang="en-US" sz="1800" b="0" i="0" u="none" strike="noStrike" kern="1200" cap="none" spc="0" normalizeH="0" baseline="0" noProof="0" dirty="0">
                <a:ln>
                  <a:noFill/>
                </a:ln>
                <a:solidFill>
                  <a:srgbClr val="202124"/>
                </a:solidFill>
                <a:effectLst/>
                <a:uLnTx/>
                <a:uFillTx/>
                <a:latin typeface="inherit"/>
                <a:ea typeface="+mn-ea"/>
                <a:cs typeface="+mn-cs"/>
              </a:rPr>
              <a:t>is the ability to process temporal information — data that comes in sequences, such as a sentence. Recurrent neural networks are designed for this purpose, while convolutional neural networks are incapable of effectively interpreting temporal information.</a:t>
            </a:r>
            <a:endParaRPr kumimoji="0" lang="en-US" sz="1800" b="1"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Long Short-Term Memory (LSTM)</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is a special kind of RNN, capable of learning long-term dependencies, which other neural networks struggle with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Olah</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2015).  It is a specific neural network that can be trained for text sequential on our dataset. LSTM can be slow-trained and can be trained on GPU hardware.</a:t>
            </a:r>
          </a:p>
          <a:p>
            <a:pPr marL="0" marR="0" lvl="0" indent="0" algn="l" defTabSz="457200" rtl="0" eaLnBrk="1" fontAlgn="auto" latinLnBrk="0" hangingPunct="1">
              <a:lnSpc>
                <a:spcPct val="107000"/>
              </a:lnSpc>
              <a:spcBef>
                <a:spcPts val="0"/>
              </a:spcBef>
              <a:spcAft>
                <a:spcPts val="0"/>
              </a:spcAft>
              <a:buClrTx/>
              <a:buSzTx/>
              <a:buFontTx/>
              <a:buNone/>
              <a:tabLst/>
              <a:defRPr/>
            </a:pPr>
            <a:endPar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lang="en-US" b="1" i="0" dirty="0">
                <a:solidFill>
                  <a:srgbClr val="000000"/>
                </a:solidFill>
                <a:effectLst/>
                <a:latin typeface="Calibri" panose="020F0502020204030204" pitchFamily="34" charset="0"/>
              </a:rPr>
              <a:t>Generative Adversarial Networks (GANS) </a:t>
            </a:r>
            <a:r>
              <a:rPr lang="en-US" b="0" i="0" dirty="0">
                <a:solidFill>
                  <a:srgbClr val="000000"/>
                </a:solidFill>
                <a:effectLst/>
                <a:latin typeface="Calibri" panose="020F0502020204030204" pitchFamily="34" charset="0"/>
              </a:rPr>
              <a:t>- d</a:t>
            </a:r>
            <a:r>
              <a:rPr lang="en-US" b="0" i="0" dirty="0">
                <a:solidFill>
                  <a:srgbClr val="4D5156"/>
                </a:solidFill>
                <a:effectLst/>
                <a:latin typeface="Roboto" panose="02000000000000000000" pitchFamily="2" charset="0"/>
              </a:rPr>
              <a:t>eveloped by Ian Goodfellow for </a:t>
            </a:r>
            <a:r>
              <a:rPr lang="en-US" b="0" i="0" dirty="0">
                <a:solidFill>
                  <a:srgbClr val="000000"/>
                </a:solidFill>
                <a:effectLst/>
                <a:latin typeface="Calibri" panose="020F0502020204030204" pitchFamily="34" charset="0"/>
              </a:rPr>
              <a:t>Generative AI images. Create new data instances that resemble your training data. For example, GANs can create images that look like photographs of human faces, even though the faces don't belong to any real person. </a:t>
            </a:r>
            <a:r>
              <a:rPr lang="en-US" b="0" i="0" dirty="0">
                <a:solidFill>
                  <a:srgbClr val="000000"/>
                </a:solidFill>
                <a:effectLst/>
                <a:latin typeface="Calibri" panose="020F0502020204030204" pitchFamily="34" charset="0"/>
                <a:hlinkClick r:id="rId2"/>
              </a:rPr>
              <a:t>https://www.projectpro.io/article/generative-adversarial-networks-gan-based-projects-to-work-on/530</a:t>
            </a:r>
            <a:endParaRPr lang="en-US" b="0" i="0" dirty="0">
              <a:solidFill>
                <a:srgbClr val="000000"/>
              </a:solidFill>
              <a:effectLst/>
              <a:latin typeface="Calibri" panose="020F0502020204030204" pitchFamily="34" charset="0"/>
            </a:endParaRPr>
          </a:p>
          <a:p>
            <a:pPr marL="0" marR="0" lvl="0" indent="0" algn="l" defTabSz="4572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06960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A2B205-3A6B-A2EE-4FF5-4E09B3A7DBBC}"/>
              </a:ext>
            </a:extLst>
          </p:cNvPr>
          <p:cNvSpPr txBox="1"/>
          <p:nvPr/>
        </p:nvSpPr>
        <p:spPr>
          <a:xfrm>
            <a:off x="1103325" y="1707039"/>
            <a:ext cx="10162903" cy="968278"/>
          </a:xfrm>
          <a:prstGeom prst="rect">
            <a:avLst/>
          </a:prstGeom>
          <a:noFill/>
        </p:spPr>
        <p:txBody>
          <a:bodyPr wrap="square">
            <a:spAutoFit/>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lang="en-US" dirty="0">
                <a:solidFill>
                  <a:prstClr val="black"/>
                </a:solidFill>
                <a:latin typeface="inherit"/>
                <a:ea typeface="Calibri" panose="020F0502020204030204" pitchFamily="34" charset="0"/>
                <a:cs typeface="Times New Roman" panose="02020603050405020304" pitchFamily="18" charset="0"/>
              </a:rPr>
              <a:t>I</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s the use of a computer technology to manipulate human language like</a:t>
            </a:r>
            <a:r>
              <a:rPr kumimoji="0" lang="en-US" sz="1800" b="1"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texts, e-mails, speech, and communicating across languages</a:t>
            </a:r>
            <a:r>
              <a:rPr kumimoji="0" lang="en-US" sz="1800" b="1"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r>
              <a:rPr kumimoji="0" lang="en-US" sz="180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Examples are POS </a:t>
            </a:r>
            <a:r>
              <a:rPr kumimoji="0" lang="en-US" sz="1800" i="0" u="none" strike="noStrike" kern="1200" cap="none" spc="0" normalizeH="0" baseline="0" noProof="0">
                <a:ln>
                  <a:noFill/>
                </a:ln>
                <a:solidFill>
                  <a:prstClr val="black"/>
                </a:solidFill>
                <a:effectLst/>
                <a:uLnTx/>
                <a:uFillTx/>
                <a:latin typeface="inherit"/>
                <a:ea typeface="Calibri" panose="020F0502020204030204" pitchFamily="34" charset="0"/>
                <a:cs typeface="Times New Roman" panose="02020603050405020304" pitchFamily="18" charset="0"/>
              </a:rPr>
              <a:t>tagging, email </a:t>
            </a:r>
            <a:r>
              <a:rPr kumimoji="0" lang="en-US" sz="180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filters, smart assistants, search engines.  To properly understand NLP, you might want to review literature on the following topics. </a:t>
            </a:r>
          </a:p>
        </p:txBody>
      </p:sp>
      <p:sp>
        <p:nvSpPr>
          <p:cNvPr id="9" name="TextBox 8">
            <a:extLst>
              <a:ext uri="{FF2B5EF4-FFF2-40B4-BE49-F238E27FC236}">
                <a16:creationId xmlns:a16="http://schemas.microsoft.com/office/drawing/2014/main" id="{17FE9B55-9D26-DDEE-0EF7-512C12C0D523}"/>
              </a:ext>
            </a:extLst>
          </p:cNvPr>
          <p:cNvSpPr txBox="1"/>
          <p:nvPr/>
        </p:nvSpPr>
        <p:spPr>
          <a:xfrm>
            <a:off x="3037642" y="3066946"/>
            <a:ext cx="6116714" cy="2308324"/>
          </a:xfrm>
          <a:prstGeom prst="rect">
            <a:avLst/>
          </a:prstGeom>
          <a:noFill/>
        </p:spPr>
        <p:txBody>
          <a:bodyPr wrap="square">
            <a:spAutoFit/>
          </a:bodyPr>
          <a:lstStyle/>
          <a:p>
            <a:pPr indent="-368935">
              <a:lnSpc>
                <a:spcPct val="100000"/>
              </a:lnSpc>
              <a:buFont typeface="Cambria"/>
              <a:buChar char="♦"/>
              <a:tabLst>
                <a:tab pos="381000" algn="l"/>
                <a:tab pos="381635" algn="l"/>
              </a:tabLst>
            </a:pPr>
            <a:r>
              <a:rPr lang="en-US" sz="2400" spc="-50" dirty="0">
                <a:latin typeface="Calibri"/>
                <a:cs typeface="Calibri"/>
              </a:rPr>
              <a:t>Language Models</a:t>
            </a:r>
          </a:p>
          <a:p>
            <a:pPr lvl="1" indent="-368935">
              <a:buFont typeface="Cambria"/>
              <a:buChar char="♦"/>
              <a:tabLst>
                <a:tab pos="381000" algn="l"/>
                <a:tab pos="381635" algn="l"/>
              </a:tabLst>
            </a:pPr>
            <a:r>
              <a:rPr lang="en-US" sz="2400" spc="-50" dirty="0">
                <a:latin typeface="Calibri"/>
                <a:cs typeface="Calibri"/>
              </a:rPr>
              <a:t>Bag of Words &amp; N-grams</a:t>
            </a:r>
          </a:p>
          <a:p>
            <a:pPr indent="-368935">
              <a:buFont typeface="Cambria"/>
              <a:buChar char="♦"/>
              <a:tabLst>
                <a:tab pos="381000" algn="l"/>
                <a:tab pos="381635" algn="l"/>
              </a:tabLst>
            </a:pPr>
            <a:r>
              <a:rPr lang="en-US" sz="2400" spc="-60" dirty="0">
                <a:latin typeface="Calibri"/>
                <a:cs typeface="Calibri"/>
              </a:rPr>
              <a:t>Grammar &amp; </a:t>
            </a:r>
            <a:r>
              <a:rPr lang="en-US" sz="2400" spc="-50" dirty="0">
                <a:latin typeface="Calibri"/>
                <a:cs typeface="Calibri"/>
              </a:rPr>
              <a:t>Augmented Grammars</a:t>
            </a:r>
          </a:p>
          <a:p>
            <a:pPr indent="-368935">
              <a:lnSpc>
                <a:spcPct val="100000"/>
              </a:lnSpc>
              <a:buFont typeface="Cambria"/>
              <a:buChar char="♦"/>
              <a:tabLst>
                <a:tab pos="381000" algn="l"/>
                <a:tab pos="381635" algn="l"/>
              </a:tabLst>
            </a:pPr>
            <a:r>
              <a:rPr lang="en-US" sz="2400" spc="-50" dirty="0">
                <a:latin typeface="Calibri"/>
                <a:cs typeface="Calibri"/>
              </a:rPr>
              <a:t>Parsing</a:t>
            </a:r>
          </a:p>
          <a:p>
            <a:pPr indent="-368935">
              <a:lnSpc>
                <a:spcPct val="100000"/>
              </a:lnSpc>
              <a:buFont typeface="Cambria"/>
              <a:buChar char="♦"/>
              <a:tabLst>
                <a:tab pos="381000" algn="l"/>
                <a:tab pos="381635" algn="l"/>
              </a:tabLst>
            </a:pPr>
            <a:r>
              <a:rPr lang="en-US" sz="2400" dirty="0">
                <a:latin typeface="Calibri"/>
                <a:cs typeface="Calibri"/>
              </a:rPr>
              <a:t>Real Natural Language</a:t>
            </a:r>
          </a:p>
          <a:p>
            <a:pPr indent="-368935">
              <a:lnSpc>
                <a:spcPct val="100000"/>
              </a:lnSpc>
              <a:buFont typeface="Cambria"/>
              <a:buChar char="♦"/>
              <a:tabLst>
                <a:tab pos="381000" algn="l"/>
                <a:tab pos="381635" algn="l"/>
              </a:tabLst>
            </a:pPr>
            <a:r>
              <a:rPr lang="en-US" sz="2400" dirty="0">
                <a:latin typeface="Calibri"/>
                <a:cs typeface="Calibri"/>
              </a:rPr>
              <a:t>Natural Language Tasks</a:t>
            </a:r>
          </a:p>
        </p:txBody>
      </p:sp>
      <p:sp>
        <p:nvSpPr>
          <p:cNvPr id="11" name="TextBox 10">
            <a:extLst>
              <a:ext uri="{FF2B5EF4-FFF2-40B4-BE49-F238E27FC236}">
                <a16:creationId xmlns:a16="http://schemas.microsoft.com/office/drawing/2014/main" id="{D7000D49-08AD-DD0B-C6FE-6AA291BC020F}"/>
              </a:ext>
            </a:extLst>
          </p:cNvPr>
          <p:cNvSpPr txBox="1"/>
          <p:nvPr/>
        </p:nvSpPr>
        <p:spPr>
          <a:xfrm>
            <a:off x="2330389" y="1098189"/>
            <a:ext cx="6116714" cy="523220"/>
          </a:xfrm>
          <a:prstGeom prst="rect">
            <a:avLst/>
          </a:prstGeom>
          <a:solidFill>
            <a:schemeClr val="accent1">
              <a:lumMod val="40000"/>
              <a:lumOff val="60000"/>
            </a:schemeClr>
          </a:solidFill>
        </p:spPr>
        <p:txBody>
          <a:bodyPr wrap="square">
            <a:spAutoFit/>
          </a:bodyPr>
          <a:lstStyle/>
          <a:p>
            <a:pPr algn="ctr"/>
            <a:r>
              <a:rPr kumimoji="0" lang="en-US" sz="2800" b="1"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Natural Language Processing (NLP) </a:t>
            </a:r>
            <a:endParaRPr lang="en-US" sz="2800" dirty="0"/>
          </a:p>
        </p:txBody>
      </p:sp>
    </p:spTree>
    <p:extLst>
      <p:ext uri="{BB962C8B-B14F-4D97-AF65-F5344CB8AC3E}">
        <p14:creationId xmlns:p14="http://schemas.microsoft.com/office/powerpoint/2010/main" val="2070021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AD751E64-39E7-43FE-8FF3-290F755D2F2E}"/>
              </a:ext>
            </a:extLst>
          </p:cNvPr>
          <p:cNvSpPr txBox="1"/>
          <p:nvPr/>
        </p:nvSpPr>
        <p:spPr>
          <a:xfrm>
            <a:off x="621534" y="121611"/>
            <a:ext cx="6901193" cy="6867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dirty="0">
                <a:solidFill>
                  <a:schemeClr val="tx1"/>
                </a:solidFill>
                <a:effectLst/>
                <a:latin typeface="+mj-lt"/>
                <a:ea typeface="+mj-ea"/>
                <a:cs typeface="+mj-cs"/>
              </a:rPr>
              <a:t>Welcome Message</a:t>
            </a:r>
            <a:endParaRPr lang="en-US" sz="36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0BBF7A30-395A-40E5-8DED-1C956FC5FBE6}"/>
              </a:ext>
            </a:extLst>
          </p:cNvPr>
          <p:cNvSpPr txBox="1"/>
          <p:nvPr/>
        </p:nvSpPr>
        <p:spPr>
          <a:xfrm>
            <a:off x="670705" y="841105"/>
            <a:ext cx="8020785" cy="5473748"/>
          </a:xfrm>
          <a:prstGeom prst="rect">
            <a:avLst/>
          </a:prstGeom>
        </p:spPr>
        <p:txBody>
          <a:bodyPr vert="horz" lIns="91440" tIns="45720" rIns="91440" bIns="45720" rtlCol="0">
            <a:noAutofit/>
          </a:bodyPr>
          <a:lstStyle/>
          <a:p>
            <a:pPr marR="0">
              <a:lnSpc>
                <a:spcPct val="90000"/>
              </a:lnSpc>
              <a:spcBef>
                <a:spcPts val="0"/>
              </a:spcBef>
              <a:spcAft>
                <a:spcPts val="600"/>
              </a:spcAft>
            </a:pPr>
            <a:r>
              <a:rPr lang="en-US" sz="1600" b="1" dirty="0">
                <a:effectLst/>
              </a:rPr>
              <a:t>Welcome to D213 – Advance Data Analytics!  </a:t>
            </a:r>
            <a:r>
              <a:rPr lang="en-US" sz="1600" dirty="0">
                <a:effectLst/>
              </a:rPr>
              <a:t>We are glad you are here. D213 is your penultimate course putting you one step closer to graduation.  On starting the course, follow the study plan below:</a:t>
            </a:r>
          </a:p>
          <a:p>
            <a:pPr marL="342900" marR="0" lvl="0" indent="-228600">
              <a:lnSpc>
                <a:spcPct val="90000"/>
              </a:lnSpc>
              <a:spcBef>
                <a:spcPts val="0"/>
              </a:spcBef>
              <a:spcAft>
                <a:spcPts val="600"/>
              </a:spcAft>
              <a:buFont typeface="Arial" panose="020B0604020202020204" pitchFamily="34" charset="0"/>
              <a:buChar char="•"/>
            </a:pPr>
            <a:r>
              <a:rPr lang="en-US" sz="1600" dirty="0">
                <a:effectLst/>
              </a:rPr>
              <a:t>Download and review the “One Page Course Overview” from the Course Chatter.</a:t>
            </a:r>
          </a:p>
          <a:p>
            <a:pPr marL="342900" marR="0" lvl="0" indent="-228600">
              <a:lnSpc>
                <a:spcPct val="90000"/>
              </a:lnSpc>
              <a:spcBef>
                <a:spcPts val="0"/>
              </a:spcBef>
              <a:spcAft>
                <a:spcPts val="600"/>
              </a:spcAft>
              <a:buFont typeface="Arial" panose="020B0604020202020204" pitchFamily="34" charset="0"/>
              <a:buChar char="•"/>
            </a:pPr>
            <a:r>
              <a:rPr lang="en-US" sz="1600" dirty="0">
                <a:effectLst/>
              </a:rPr>
              <a:t>Aim to complete the course in 2-4 weeks. </a:t>
            </a:r>
          </a:p>
          <a:p>
            <a:pPr marL="342900" marR="0" lvl="0" indent="-228600">
              <a:lnSpc>
                <a:spcPct val="90000"/>
              </a:lnSpc>
              <a:spcBef>
                <a:spcPts val="0"/>
              </a:spcBef>
              <a:spcAft>
                <a:spcPts val="600"/>
              </a:spcAft>
              <a:buFont typeface="Arial" panose="020B0604020202020204" pitchFamily="34" charset="0"/>
              <a:buChar char="•"/>
            </a:pPr>
            <a:r>
              <a:rPr lang="en-US" sz="1600" dirty="0">
                <a:effectLst/>
              </a:rPr>
              <a:t>Review the two tasks to determine a roadmap for the course.</a:t>
            </a:r>
          </a:p>
          <a:p>
            <a:pPr marL="342900" marR="0" lvl="0" indent="-228600">
              <a:lnSpc>
                <a:spcPct val="90000"/>
              </a:lnSpc>
              <a:spcBef>
                <a:spcPts val="0"/>
              </a:spcBef>
              <a:spcAft>
                <a:spcPts val="600"/>
              </a:spcAft>
              <a:buFont typeface="Arial" panose="020B0604020202020204" pitchFamily="34" charset="0"/>
              <a:buChar char="•"/>
            </a:pPr>
            <a:r>
              <a:rPr lang="en-US" sz="1600" dirty="0">
                <a:effectLst/>
              </a:rPr>
              <a:t>Select your data set.</a:t>
            </a:r>
          </a:p>
          <a:p>
            <a:pPr marL="342900" marR="0" lvl="0" indent="-228600">
              <a:lnSpc>
                <a:spcPct val="90000"/>
              </a:lnSpc>
              <a:spcBef>
                <a:spcPts val="0"/>
              </a:spcBef>
              <a:spcAft>
                <a:spcPts val="600"/>
              </a:spcAft>
              <a:buFont typeface="Arial" panose="020B0604020202020204" pitchFamily="34" charset="0"/>
              <a:buChar char="•"/>
            </a:pPr>
            <a:r>
              <a:rPr lang="en-US" sz="1600" dirty="0">
                <a:effectLst/>
              </a:rPr>
              <a:t>Determine the appropriate tool for the task (Python or R).</a:t>
            </a:r>
          </a:p>
          <a:p>
            <a:pPr marL="342900" marR="0" lvl="0" indent="-228600">
              <a:lnSpc>
                <a:spcPct val="90000"/>
              </a:lnSpc>
              <a:spcBef>
                <a:spcPts val="0"/>
              </a:spcBef>
              <a:spcAft>
                <a:spcPts val="600"/>
              </a:spcAft>
              <a:buFont typeface="Arial" panose="020B0604020202020204" pitchFamily="34" charset="0"/>
              <a:buChar char="•"/>
            </a:pPr>
            <a:r>
              <a:rPr lang="en-US" sz="1600" dirty="0"/>
              <a:t>In Task 1, apply the ARIMA model to implement Time Series Analysis</a:t>
            </a:r>
            <a:endParaRPr lang="en-US" sz="1600" dirty="0">
              <a:effectLst/>
            </a:endParaRPr>
          </a:p>
          <a:p>
            <a:pPr marL="342900" marR="0" lvl="0" indent="-228600">
              <a:lnSpc>
                <a:spcPct val="90000"/>
              </a:lnSpc>
              <a:spcBef>
                <a:spcPts val="0"/>
              </a:spcBef>
              <a:spcAft>
                <a:spcPts val="600"/>
              </a:spcAft>
              <a:buFont typeface="Arial" panose="020B0604020202020204" pitchFamily="34" charset="0"/>
              <a:buChar char="•"/>
            </a:pPr>
            <a:r>
              <a:rPr lang="en-US" sz="1600" dirty="0">
                <a:effectLst/>
              </a:rPr>
              <a:t>In Task 2, identify a type of Neural Network (RNN, CNN, DNN, etc.) for your analysis.</a:t>
            </a:r>
          </a:p>
          <a:p>
            <a:pPr marL="342900" marR="0" lvl="0" indent="-228600">
              <a:lnSpc>
                <a:spcPct val="90000"/>
              </a:lnSpc>
              <a:spcBef>
                <a:spcPts val="0"/>
              </a:spcBef>
              <a:spcAft>
                <a:spcPts val="600"/>
              </a:spcAft>
              <a:buFont typeface="Arial" panose="020B0604020202020204" pitchFamily="34" charset="0"/>
              <a:buChar char="•"/>
            </a:pPr>
            <a:r>
              <a:rPr lang="en-US" sz="1600" dirty="0">
                <a:effectLst/>
              </a:rPr>
              <a:t>In Task 2, apply the NLP technique and TensorFlow for your analysis.</a:t>
            </a:r>
          </a:p>
          <a:p>
            <a:pPr marL="342900" marR="0" lvl="0" indent="-228600">
              <a:lnSpc>
                <a:spcPct val="90000"/>
              </a:lnSpc>
              <a:spcBef>
                <a:spcPts val="0"/>
              </a:spcBef>
              <a:spcAft>
                <a:spcPts val="600"/>
              </a:spcAft>
              <a:buFont typeface="Arial" panose="020B0604020202020204" pitchFamily="34" charset="0"/>
              <a:buChar char="•"/>
            </a:pPr>
            <a:r>
              <a:rPr lang="en-US" sz="1600" dirty="0">
                <a:effectLst/>
              </a:rPr>
              <a:t>Review </a:t>
            </a:r>
            <a:r>
              <a:rPr lang="en-US" sz="1600" dirty="0" err="1">
                <a:effectLst/>
              </a:rPr>
              <a:t>DataCamp</a:t>
            </a:r>
            <a:r>
              <a:rPr lang="en-US" sz="1600" dirty="0">
                <a:effectLst/>
              </a:rPr>
              <a:t> videos relevant to your programming language. </a:t>
            </a:r>
          </a:p>
          <a:p>
            <a:pPr marL="342900" marR="0" lvl="0" indent="-228600">
              <a:lnSpc>
                <a:spcPct val="90000"/>
              </a:lnSpc>
              <a:spcBef>
                <a:spcPts val="0"/>
              </a:spcBef>
              <a:spcAft>
                <a:spcPts val="600"/>
              </a:spcAft>
              <a:buFont typeface="Arial" panose="020B0604020202020204" pitchFamily="34" charset="0"/>
              <a:buChar char="•"/>
            </a:pPr>
            <a:r>
              <a:rPr lang="en-US" sz="1600" dirty="0">
                <a:effectLst/>
              </a:rPr>
              <a:t>Visit the programming center for programming support and email programmingcenter@wgu.edu if you have any questions.</a:t>
            </a:r>
          </a:p>
          <a:p>
            <a:pPr marL="342900" marR="0" lvl="0" indent="-228600">
              <a:lnSpc>
                <a:spcPct val="90000"/>
              </a:lnSpc>
              <a:spcBef>
                <a:spcPts val="0"/>
              </a:spcBef>
              <a:spcAft>
                <a:spcPts val="600"/>
              </a:spcAft>
              <a:buFont typeface="Arial" panose="020B0604020202020204" pitchFamily="34" charset="0"/>
              <a:buChar char="•"/>
            </a:pPr>
            <a:r>
              <a:rPr lang="en-US" sz="1600" dirty="0">
                <a:effectLst/>
              </a:rPr>
              <a:t>Attend the Cohort Webinar</a:t>
            </a:r>
            <a:r>
              <a:rPr lang="en-US" sz="1600" dirty="0"/>
              <a:t> that holds on the 3</a:t>
            </a:r>
            <a:r>
              <a:rPr lang="en-US" sz="1600" baseline="30000" dirty="0"/>
              <a:t>rd</a:t>
            </a:r>
            <a:r>
              <a:rPr lang="en-US" sz="1600" dirty="0"/>
              <a:t> Sunday of every month. Time </a:t>
            </a:r>
            <a:endParaRPr lang="en-US" sz="1600" dirty="0">
              <a:effectLst/>
            </a:endParaRPr>
          </a:p>
          <a:p>
            <a:pPr marR="0" lvl="0" indent="-228600">
              <a:lnSpc>
                <a:spcPct val="90000"/>
              </a:lnSpc>
              <a:spcBef>
                <a:spcPts val="0"/>
              </a:spcBef>
              <a:spcAft>
                <a:spcPts val="600"/>
              </a:spcAft>
              <a:buFont typeface="Arial" panose="020B0604020202020204" pitchFamily="34" charset="0"/>
              <a:buChar char="•"/>
            </a:pPr>
            <a:r>
              <a:rPr lang="en-US" sz="1600" dirty="0">
                <a:effectLst/>
              </a:rPr>
              <a:t>https://srm.my.salesforce.com/apex/CohortLiveEvent?id=a2w3x00000917k7</a:t>
            </a:r>
          </a:p>
          <a:p>
            <a:pPr marL="342900" marR="0" lvl="0" indent="-228600">
              <a:lnSpc>
                <a:spcPct val="90000"/>
              </a:lnSpc>
              <a:spcBef>
                <a:spcPts val="0"/>
              </a:spcBef>
              <a:spcAft>
                <a:spcPts val="600"/>
              </a:spcAft>
              <a:buFont typeface="Arial" panose="020B0604020202020204" pitchFamily="34" charset="0"/>
              <a:buChar char="•"/>
            </a:pPr>
            <a:r>
              <a:rPr lang="en-US" sz="1600" dirty="0">
                <a:effectLst/>
              </a:rPr>
              <a:t> Schedule a time with your Course Instructor if you have any questions.</a:t>
            </a:r>
          </a:p>
          <a:p>
            <a:pPr marL="0" marR="0" indent="-228600">
              <a:lnSpc>
                <a:spcPct val="90000"/>
              </a:lnSpc>
              <a:spcBef>
                <a:spcPts val="0"/>
              </a:spcBef>
              <a:spcAft>
                <a:spcPts val="600"/>
              </a:spcAft>
              <a:buFont typeface="Arial" panose="020B0604020202020204" pitchFamily="34" charset="0"/>
              <a:buChar char="•"/>
            </a:pPr>
            <a:r>
              <a:rPr lang="en-US" sz="1600" b="1" dirty="0">
                <a:effectLst/>
              </a:rPr>
              <a:t> </a:t>
            </a:r>
            <a:r>
              <a:rPr lang="en-US" sz="1600" dirty="0">
                <a:effectLst/>
              </a:rPr>
              <a:t>We wish you success and a great learning experience!</a:t>
            </a:r>
          </a:p>
        </p:txBody>
      </p:sp>
      <p:sp>
        <p:nvSpPr>
          <p:cNvPr id="27"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n owl sitting on a table&#10;&#10;Description automatically generated with low confidence">
            <a:extLst>
              <a:ext uri="{FF2B5EF4-FFF2-40B4-BE49-F238E27FC236}">
                <a16:creationId xmlns:a16="http://schemas.microsoft.com/office/drawing/2014/main" id="{74951D69-ED38-4408-A977-C23F9F4DE117}"/>
              </a:ext>
            </a:extLst>
          </p:cNvPr>
          <p:cNvPicPr>
            <a:picLocks noChangeAspect="1"/>
          </p:cNvPicPr>
          <p:nvPr/>
        </p:nvPicPr>
        <p:blipFill>
          <a:blip r:embed="rId2"/>
          <a:stretch>
            <a:fillRect/>
          </a:stretch>
        </p:blipFill>
        <p:spPr>
          <a:xfrm>
            <a:off x="8642321" y="713127"/>
            <a:ext cx="3001039" cy="5431745"/>
          </a:xfrm>
          <a:prstGeom prst="rect">
            <a:avLst/>
          </a:prstGeom>
        </p:spPr>
      </p:pic>
      <p:grpSp>
        <p:nvGrpSpPr>
          <p:cNvPr id="29" name="Group 21">
            <a:extLst>
              <a:ext uri="{FF2B5EF4-FFF2-40B4-BE49-F238E27FC236}">
                <a16:creationId xmlns:a16="http://schemas.microsoft.com/office/drawing/2014/main" id="{912209CB-3E4C-43AE-B507-08269FAE89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30" name="Isosceles Triangle 2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23">
              <a:extLst>
                <a:ext uri="{FF2B5EF4-FFF2-40B4-BE49-F238E27FC236}">
                  <a16:creationId xmlns:a16="http://schemas.microsoft.com/office/drawing/2014/main" id="{7BCB7912-FEA6-4C89-8E9B-D95EF1564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12436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434DCA8-BC57-40AE-94D7-754460957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93A23A1-FB7B-4C57-8240-0B6015C1116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5736" y="28937"/>
            <a:ext cx="12188825" cy="6856214"/>
          </a:xfrm>
          <a:prstGeom prst="rect">
            <a:avLst/>
          </a:prstGeom>
        </p:spPr>
      </p:pic>
      <p:sp>
        <p:nvSpPr>
          <p:cNvPr id="11" name="Rectangle 10">
            <a:extLst>
              <a:ext uri="{FF2B5EF4-FFF2-40B4-BE49-F238E27FC236}">
                <a16:creationId xmlns:a16="http://schemas.microsoft.com/office/drawing/2014/main" id="{D43CA6E1-DE85-4998-B1CA-2B617EDF6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744" y="671208"/>
            <a:ext cx="10937716" cy="5551283"/>
          </a:xfrm>
          <a:prstGeom prst="rect">
            <a:avLst/>
          </a:prstGeom>
          <a:noFill/>
          <a:ln w="22225" cap="flat">
            <a:solidFill>
              <a:schemeClr val="accent1"/>
            </a:solidFill>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3" name="Picture 12">
            <a:extLst>
              <a:ext uri="{FF2B5EF4-FFF2-40B4-BE49-F238E27FC236}">
                <a16:creationId xmlns:a16="http://schemas.microsoft.com/office/drawing/2014/main" id="{AD162A3C-D7A8-4B2A-94B1-73192CBC573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29184" y="3174136"/>
            <a:ext cx="777240" cy="606425"/>
          </a:xfrm>
          <a:prstGeom prst="rect">
            <a:avLst/>
          </a:prstGeom>
        </p:spPr>
      </p:pic>
      <p:pic>
        <p:nvPicPr>
          <p:cNvPr id="15" name="Picture 14">
            <a:extLst>
              <a:ext uri="{FF2B5EF4-FFF2-40B4-BE49-F238E27FC236}">
                <a16:creationId xmlns:a16="http://schemas.microsoft.com/office/drawing/2014/main" id="{6B8F1012-6DEE-4829-9F32-620A711094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7976" y="3174136"/>
            <a:ext cx="777240" cy="606425"/>
          </a:xfrm>
          <a:prstGeom prst="rect">
            <a:avLst/>
          </a:prstGeom>
        </p:spPr>
      </p:pic>
      <p:graphicFrame>
        <p:nvGraphicFramePr>
          <p:cNvPr id="2" name="Table 1">
            <a:extLst>
              <a:ext uri="{FF2B5EF4-FFF2-40B4-BE49-F238E27FC236}">
                <a16:creationId xmlns:a16="http://schemas.microsoft.com/office/drawing/2014/main" id="{78FD7110-7D3D-3BE1-AE29-5DE62C9A6F70}"/>
              </a:ext>
            </a:extLst>
          </p:cNvPr>
          <p:cNvGraphicFramePr>
            <a:graphicFrameLocks noGrp="1"/>
          </p:cNvGraphicFramePr>
          <p:nvPr>
            <p:extLst>
              <p:ext uri="{D42A27DB-BD31-4B8C-83A1-F6EECF244321}">
                <p14:modId xmlns:p14="http://schemas.microsoft.com/office/powerpoint/2010/main" val="3207560769"/>
              </p:ext>
            </p:extLst>
          </p:nvPr>
        </p:nvGraphicFramePr>
        <p:xfrm>
          <a:off x="845820" y="715154"/>
          <a:ext cx="10568940" cy="5551277"/>
        </p:xfrm>
        <a:graphic>
          <a:graphicData uri="http://schemas.openxmlformats.org/drawingml/2006/table">
            <a:tbl>
              <a:tblPr firstRow="1" firstCol="1" bandRow="1"/>
              <a:tblGrid>
                <a:gridCol w="1377059">
                  <a:extLst>
                    <a:ext uri="{9D8B030D-6E8A-4147-A177-3AD203B41FA5}">
                      <a16:colId xmlns:a16="http://schemas.microsoft.com/office/drawing/2014/main" val="900329853"/>
                    </a:ext>
                  </a:extLst>
                </a:gridCol>
                <a:gridCol w="3740721">
                  <a:extLst>
                    <a:ext uri="{9D8B030D-6E8A-4147-A177-3AD203B41FA5}">
                      <a16:colId xmlns:a16="http://schemas.microsoft.com/office/drawing/2014/main" val="3086042803"/>
                    </a:ext>
                  </a:extLst>
                </a:gridCol>
                <a:gridCol w="1336504">
                  <a:extLst>
                    <a:ext uri="{9D8B030D-6E8A-4147-A177-3AD203B41FA5}">
                      <a16:colId xmlns:a16="http://schemas.microsoft.com/office/drawing/2014/main" val="598575165"/>
                    </a:ext>
                  </a:extLst>
                </a:gridCol>
                <a:gridCol w="4114656">
                  <a:extLst>
                    <a:ext uri="{9D8B030D-6E8A-4147-A177-3AD203B41FA5}">
                      <a16:colId xmlns:a16="http://schemas.microsoft.com/office/drawing/2014/main" val="3504962585"/>
                    </a:ext>
                  </a:extLst>
                </a:gridCol>
              </a:tblGrid>
              <a:tr h="388598">
                <a:tc gridSpan="2">
                  <a:txBody>
                    <a:bodyPr/>
                    <a:lstStyle/>
                    <a:p>
                      <a:pPr marL="0" marR="0" algn="ctr" fontAlgn="t">
                        <a:lnSpc>
                          <a:spcPct val="107000"/>
                        </a:lnSpc>
                        <a:spcBef>
                          <a:spcPts val="0"/>
                        </a:spcBef>
                        <a:spcAft>
                          <a:spcPts val="0"/>
                        </a:spcAft>
                      </a:pPr>
                      <a:r>
                        <a:rPr lang="en-US" sz="1200" b="1" i="0" u="none" strike="noStrike"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Python</a:t>
                      </a:r>
                      <a:endParaRPr lang="en-US" sz="1600" b="0" i="0" u="none" strike="noStrike" dirty="0">
                        <a:effectLst/>
                        <a:latin typeface="Arial" panose="020B0604020202020204" pitchFamily="34" charset="0"/>
                      </a:endParaRPr>
                    </a:p>
                  </a:txBody>
                  <a:tcPr marL="80489" marR="80489" marT="40245" marB="4024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hMerge="1">
                  <a:txBody>
                    <a:bodyPr/>
                    <a:lstStyle/>
                    <a:p>
                      <a:endParaRPr lang="en-US"/>
                    </a:p>
                  </a:txBody>
                  <a:tcPr/>
                </a:tc>
                <a:tc gridSpan="2">
                  <a:txBody>
                    <a:bodyPr/>
                    <a:lstStyle/>
                    <a:p>
                      <a:pPr marL="0" marR="0" algn="ctr" fontAlgn="t">
                        <a:lnSpc>
                          <a:spcPct val="107000"/>
                        </a:lnSpc>
                        <a:spcBef>
                          <a:spcPts val="0"/>
                        </a:spcBef>
                        <a:spcAft>
                          <a:spcPts val="0"/>
                        </a:spcAft>
                      </a:pPr>
                      <a:r>
                        <a:rPr lang="en-US" sz="1200" b="1" i="0" u="none" strike="noStrike"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a:t>
                      </a:r>
                      <a:endParaRPr lang="en-US" sz="1600" b="0" i="0" u="none" strike="noStrike">
                        <a:effectLst/>
                        <a:latin typeface="Arial" panose="020B0604020202020204" pitchFamily="34" charset="0"/>
                      </a:endParaRPr>
                    </a:p>
                  </a:txBody>
                  <a:tcPr marL="80489" marR="80489" marT="40245" marB="4024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tc hMerge="1">
                  <a:txBody>
                    <a:bodyPr/>
                    <a:lstStyle/>
                    <a:p>
                      <a:endParaRPr lang="en-US"/>
                    </a:p>
                  </a:txBody>
                  <a:tcPr/>
                </a:tc>
                <a:extLst>
                  <a:ext uri="{0D108BD9-81ED-4DB2-BD59-A6C34878D82A}">
                    <a16:rowId xmlns:a16="http://schemas.microsoft.com/office/drawing/2014/main" val="763802474"/>
                  </a:ext>
                </a:extLst>
              </a:tr>
              <a:tr h="263730">
                <a:tc>
                  <a:txBody>
                    <a:bodyPr/>
                    <a:lstStyle/>
                    <a:p>
                      <a:pPr marL="0" marR="0" algn="ctr" fontAlgn="t">
                        <a:lnSpc>
                          <a:spcPct val="107000"/>
                        </a:lnSpc>
                        <a:spcBef>
                          <a:spcPts val="0"/>
                        </a:spcBef>
                        <a:spcAft>
                          <a:spcPts val="0"/>
                        </a:spcAft>
                      </a:pPr>
                      <a:r>
                        <a:rPr lang="en-US" sz="1100" b="1" i="0" u="none" strike="noStrike" kern="100">
                          <a:effectLst/>
                          <a:latin typeface="Calibri" panose="020F0502020204030204" pitchFamily="34" charset="0"/>
                          <a:ea typeface="Calibri" panose="020F0502020204030204" pitchFamily="34" charset="0"/>
                          <a:cs typeface="Times New Roman" panose="02020603050405020304" pitchFamily="18" charset="0"/>
                        </a:rPr>
                        <a:t>Libraries/Packages</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1100" b="1" i="0" u="none" strike="noStrike" kern="100">
                          <a:effectLst/>
                          <a:latin typeface="Calibri" panose="020F0502020204030204" pitchFamily="34" charset="0"/>
                          <a:ea typeface="Calibri" panose="020F0502020204030204" pitchFamily="34" charset="0"/>
                          <a:cs typeface="Times New Roman" panose="02020603050405020304" pitchFamily="18" charset="0"/>
                        </a:rPr>
                        <a:t>Uses</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1100" b="1" i="0" u="none" strike="noStrike" kern="100">
                          <a:effectLst/>
                          <a:latin typeface="Calibri" panose="020F0502020204030204" pitchFamily="34" charset="0"/>
                          <a:ea typeface="Calibri" panose="020F0502020204030204" pitchFamily="34" charset="0"/>
                          <a:cs typeface="Times New Roman" panose="02020603050405020304" pitchFamily="18" charset="0"/>
                        </a:rPr>
                        <a:t>Libraries/Packages</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1100" b="1" i="0" u="none" strike="noStrike" kern="100">
                          <a:effectLst/>
                          <a:latin typeface="Calibri" panose="020F0502020204030204" pitchFamily="34" charset="0"/>
                          <a:ea typeface="Calibri" panose="020F0502020204030204" pitchFamily="34" charset="0"/>
                          <a:cs typeface="Times New Roman" panose="02020603050405020304" pitchFamily="18" charset="0"/>
                        </a:rPr>
                        <a:t>Uses</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03057961"/>
                  </a:ext>
                </a:extLst>
              </a:tr>
              <a:tr h="326809">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pandas</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Dataframe and data manipulations</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Ggplot2</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Data visualization</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365612"/>
                  </a:ext>
                </a:extLst>
              </a:tr>
              <a:tr h="245932">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numpy</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Provides array objects for calculations</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tidytext</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Enable text mining functions</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81623954"/>
                  </a:ext>
                </a:extLst>
              </a:tr>
              <a:tr h="245932">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matplotlib</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Data visualization</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stringi</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Search strings for non-ASCII characters</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25332678"/>
                  </a:ext>
                </a:extLst>
              </a:tr>
              <a:tr h="245932">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sns</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Color palette vlag</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stringr</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Split strings for text manipulation</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9194305"/>
                  </a:ext>
                </a:extLst>
              </a:tr>
              <a:tr h="245932">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seaborn</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Visualization like data distribution matrix</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corpus</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Segment text into tokens and stem words </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41791070"/>
                  </a:ext>
                </a:extLst>
              </a:tr>
              <a:tr h="245932">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nltk</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Natural Language Toolkit</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purr</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dirty="0">
                          <a:solidFill>
                            <a:srgbClr val="4D5156"/>
                          </a:solidFill>
                          <a:effectLst/>
                          <a:latin typeface="Calibri" panose="020F0502020204030204" pitchFamily="34" charset="0"/>
                          <a:ea typeface="Calibri" panose="020F0502020204030204" pitchFamily="34" charset="0"/>
                          <a:cs typeface="Calibri" panose="020F0502020204030204" pitchFamily="34" charset="0"/>
                        </a:rPr>
                        <a:t>Enhances </a:t>
                      </a:r>
                      <a:r>
                        <a:rPr lang="en-US" sz="1000" b="0" i="0" u="none" strike="noStrike" kern="100" dirty="0">
                          <a:solidFill>
                            <a:srgbClr val="5F6368"/>
                          </a:solidFill>
                          <a:effectLst/>
                          <a:latin typeface="Calibri" panose="020F0502020204030204" pitchFamily="34" charset="0"/>
                          <a:ea typeface="Calibri" panose="020F0502020204030204" pitchFamily="34" charset="0"/>
                          <a:cs typeface="Times New Roman" panose="02020603050405020304" pitchFamily="18" charset="0"/>
                        </a:rPr>
                        <a:t>R's</a:t>
                      </a:r>
                      <a:r>
                        <a:rPr lang="en-US" sz="1000" b="0" i="0" u="none" strike="noStrike" kern="100" dirty="0">
                          <a:solidFill>
                            <a:srgbClr val="4D5156"/>
                          </a:solidFill>
                          <a:effectLst/>
                          <a:latin typeface="Calibri" panose="020F0502020204030204" pitchFamily="34" charset="0"/>
                          <a:ea typeface="Calibri" panose="020F0502020204030204" pitchFamily="34" charset="0"/>
                          <a:cs typeface="Calibri" panose="020F0502020204030204" pitchFamily="34" charset="0"/>
                        </a:rPr>
                        <a:t> functional programming (FP) toolkit</a:t>
                      </a:r>
                      <a:endParaRPr lang="en-US" sz="1600" b="0" i="0" u="none" strike="noStrike" dirty="0">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24881515"/>
                  </a:ext>
                </a:extLst>
              </a:tr>
              <a:tr h="245932">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re</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Regular expression usage</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lubridate</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For statistical computing</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00168610"/>
                  </a:ext>
                </a:extLst>
              </a:tr>
              <a:tr h="245932">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gzip</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Unzipping the input customer review files</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stopwords</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Identifies the stopwords</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2373699"/>
                  </a:ext>
                </a:extLst>
              </a:tr>
              <a:tr h="245932">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warnings</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Ignore warning</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qdap</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Parsing tools for transcript data and quantitative discourse analysis.</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01496019"/>
                  </a:ext>
                </a:extLst>
              </a:tr>
              <a:tr h="441580">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Sklearn or scikit-learn</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Splitting the data, one-hot encoding, regression, classification, and statistical ML</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SnowballC</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API to the C 'libstemmer' library that implements Porter's word stemming algorithm</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123473"/>
                  </a:ext>
                </a:extLst>
              </a:tr>
              <a:tr h="441580">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Tensorflow from Google</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Neural network API</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dirty="0" err="1">
                          <a:effectLst/>
                          <a:latin typeface="Calibri" panose="020F0502020204030204" pitchFamily="34" charset="0"/>
                          <a:ea typeface="Calibri" panose="020F0502020204030204" pitchFamily="34" charset="0"/>
                          <a:cs typeface="Times New Roman" panose="02020603050405020304" pitchFamily="18" charset="0"/>
                        </a:rPr>
                        <a:t>tensorflow</a:t>
                      </a:r>
                      <a:endParaRPr lang="en-US" sz="1600" b="0" i="0" u="none" strike="noStrike" dirty="0">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 </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424200"/>
                  </a:ext>
                </a:extLst>
              </a:tr>
              <a:tr h="245932">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keras</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Data preprocessing</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keras</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solidFill>
                            <a:srgbClr val="4D5156"/>
                          </a:solidFill>
                          <a:effectLst/>
                          <a:latin typeface="Calibri" panose="020F0502020204030204" pitchFamily="34" charset="0"/>
                          <a:ea typeface="Calibri" panose="020F0502020204030204" pitchFamily="34" charset="0"/>
                          <a:cs typeface="Calibri" panose="020F0502020204030204" pitchFamily="34" charset="0"/>
                        </a:rPr>
                        <a:t>Neural Networks 'API</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8997447"/>
                  </a:ext>
                </a:extLst>
              </a:tr>
              <a:tr h="245932">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statsmodels</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Api for statistical models</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rmarkdown</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Converts R Markdown docs into different formats</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48398051"/>
                  </a:ext>
                </a:extLst>
              </a:tr>
              <a:tr h="245932">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os</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View Operating system file information</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tokenizers</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Convert natural language into tokens</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2792861"/>
                  </a:ext>
                </a:extLst>
              </a:tr>
              <a:tr h="245932">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joblib</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Save and load the model</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tm</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For text mining</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52565242"/>
                  </a:ext>
                </a:extLst>
              </a:tr>
              <a:tr h="245932">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Pytorch from FB</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900" b="0" i="0" u="none" strike="noStrike" kern="100">
                          <a:solidFill>
                            <a:srgbClr val="4D5156"/>
                          </a:solidFill>
                          <a:effectLst/>
                          <a:latin typeface="Roboto" panose="02000000000000000000" pitchFamily="2" charset="0"/>
                          <a:ea typeface="Calibri" panose="020F0502020204030204" pitchFamily="34" charset="0"/>
                          <a:cs typeface="Times New Roman" panose="02020603050405020304" pitchFamily="18" charset="0"/>
                        </a:rPr>
                        <a:t>computer vision and natural language processing </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visdat</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Provides visualizations of an entire data frame</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11274501"/>
                  </a:ext>
                </a:extLst>
              </a:tr>
              <a:tr h="245932">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spacy</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900" b="0" i="0" u="none" strike="noStrike" kern="100">
                          <a:solidFill>
                            <a:srgbClr val="4D5156"/>
                          </a:solidFill>
                          <a:effectLst/>
                          <a:latin typeface="Roboto" panose="02000000000000000000" pitchFamily="2" charset="0"/>
                          <a:ea typeface="Calibri" panose="020F0502020204030204" pitchFamily="34" charset="0"/>
                          <a:cs typeface="Times New Roman" panose="02020603050405020304" pitchFamily="18" charset="0"/>
                        </a:rPr>
                        <a:t>NLP</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 </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 </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12870730"/>
                  </a:ext>
                </a:extLst>
              </a:tr>
              <a:tr h="245932">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Opencv</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900" b="0" i="0" u="none" strike="noStrike" kern="100">
                          <a:solidFill>
                            <a:srgbClr val="4D5156"/>
                          </a:solidFill>
                          <a:effectLst/>
                          <a:latin typeface="Roboto" panose="02000000000000000000" pitchFamily="2" charset="0"/>
                          <a:ea typeface="Calibri" panose="020F0502020204030204" pitchFamily="34" charset="0"/>
                          <a:cs typeface="Times New Roman" panose="02020603050405020304" pitchFamily="18" charset="0"/>
                        </a:rPr>
                        <a:t>Image processing</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a:effectLst/>
                          <a:latin typeface="Calibri" panose="020F0502020204030204" pitchFamily="34" charset="0"/>
                          <a:ea typeface="Calibri" panose="020F0502020204030204" pitchFamily="34" charset="0"/>
                          <a:cs typeface="Times New Roman" panose="02020603050405020304" pitchFamily="18" charset="0"/>
                        </a:rPr>
                        <a:t> </a:t>
                      </a:r>
                      <a:endParaRPr lang="en-US" sz="1600" b="0" i="0" u="none" strike="noStrike">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1000" b="0" i="0" u="none" strike="noStrike"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600" b="0" i="0" u="none" strike="noStrike" dirty="0">
                        <a:effectLst/>
                        <a:latin typeface="Arial" panose="020B0604020202020204" pitchFamily="34" charset="0"/>
                      </a:endParaRPr>
                    </a:p>
                  </a:txBody>
                  <a:tcPr marL="60367" marR="60367" marT="83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0708031"/>
                  </a:ext>
                </a:extLst>
              </a:tr>
            </a:tbl>
          </a:graphicData>
        </a:graphic>
      </p:graphicFrame>
    </p:spTree>
    <p:extLst>
      <p:ext uri="{BB962C8B-B14F-4D97-AF65-F5344CB8AC3E}">
        <p14:creationId xmlns:p14="http://schemas.microsoft.com/office/powerpoint/2010/main" val="761567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7D9FDC-B10B-4B11-A3DC-5A362C33B3C8}"/>
              </a:ext>
            </a:extLst>
          </p:cNvPr>
          <p:cNvSpPr txBox="1"/>
          <p:nvPr/>
        </p:nvSpPr>
        <p:spPr>
          <a:xfrm>
            <a:off x="1154097" y="1156771"/>
            <a:ext cx="9721050" cy="5016758"/>
          </a:xfrm>
          <a:prstGeom prst="rect">
            <a:avLst/>
          </a:prstGeom>
          <a:noFill/>
        </p:spPr>
        <p:txBody>
          <a:bodyPr wrap="square">
            <a:spAutoFit/>
          </a:bodyPr>
          <a:lstStyle/>
          <a:p>
            <a:pPr marR="0" lvl="0" algn="l" defTabSz="4572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dirty="0">
                <a:ln>
                  <a:noFill/>
                </a:ln>
                <a:solidFill>
                  <a:srgbClr val="333333"/>
                </a:solidFill>
                <a:effectLst/>
                <a:uLnTx/>
                <a:uFillTx/>
                <a:latin typeface="inherit"/>
                <a:ea typeface="+mn-ea"/>
                <a:cs typeface="+mn-cs"/>
              </a:rPr>
              <a:t>Data Preparation Summary Steps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333333"/>
                </a:solidFill>
                <a:effectLst/>
                <a:uLnTx/>
                <a:uFillTx/>
                <a:latin typeface="inherit"/>
                <a:ea typeface="+mn-ea"/>
                <a:cs typeface="+mn-cs"/>
              </a:rPr>
              <a:t>Import data set as a data frame.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333333"/>
                </a:solidFill>
                <a:effectLst/>
                <a:uLnTx/>
                <a:uFillTx/>
                <a:latin typeface="inherit"/>
                <a:ea typeface="+mn-ea"/>
                <a:cs typeface="+mn-cs"/>
              </a:rPr>
              <a:t>Load packages for TensorFlow, </a:t>
            </a:r>
            <a:r>
              <a:rPr kumimoji="0" lang="en-US" sz="2000" b="0" i="0" u="none" strike="noStrike" kern="1200" cap="none" spc="0" normalizeH="0" baseline="0" noProof="0" dirty="0" err="1">
                <a:ln>
                  <a:noFill/>
                </a:ln>
                <a:solidFill>
                  <a:srgbClr val="333333"/>
                </a:solidFill>
                <a:effectLst/>
                <a:uLnTx/>
                <a:uFillTx/>
                <a:latin typeface="inherit"/>
                <a:ea typeface="+mn-ea"/>
                <a:cs typeface="+mn-cs"/>
              </a:rPr>
              <a:t>Keras</a:t>
            </a:r>
            <a:r>
              <a:rPr kumimoji="0" lang="en-US" sz="2000" b="0" i="0" u="none" strike="noStrike" kern="1200" cap="none" spc="0" normalizeH="0" baseline="0" noProof="0" dirty="0">
                <a:ln>
                  <a:noFill/>
                </a:ln>
                <a:solidFill>
                  <a:srgbClr val="333333"/>
                </a:solidFill>
                <a:effectLst/>
                <a:uLnTx/>
                <a:uFillTx/>
                <a:latin typeface="inherit"/>
                <a:ea typeface="+mn-ea"/>
                <a:cs typeface="+mn-cs"/>
              </a:rPr>
              <a:t>, and other libraries.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333333"/>
                </a:solidFill>
                <a:effectLst/>
                <a:uLnTx/>
                <a:uFillTx/>
                <a:latin typeface="inherit"/>
                <a:ea typeface="+mn-ea"/>
                <a:cs typeface="+mn-cs"/>
              </a:rPr>
              <a:t>Remove null and nan</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333333"/>
                </a:solidFill>
                <a:effectLst/>
                <a:uLnTx/>
                <a:uFillTx/>
                <a:latin typeface="inherit"/>
                <a:ea typeface="+mn-ea"/>
                <a:cs typeface="+mn-cs"/>
              </a:rPr>
              <a:t>Remove unusual characters: uppercase letters, punctuation marks, emoticons, and non-English characters.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333333"/>
                </a:solidFill>
                <a:effectLst/>
                <a:uLnTx/>
                <a:uFillTx/>
                <a:latin typeface="inherit"/>
                <a:ea typeface="+mn-ea"/>
                <a:cs typeface="+mn-cs"/>
              </a:rPr>
              <a:t>Measure the vocabulary size using (bags of words, etc.).</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333333"/>
                </a:solidFill>
                <a:effectLst/>
                <a:uLnTx/>
                <a:uFillTx/>
                <a:latin typeface="inherit"/>
                <a:ea typeface="+mn-ea"/>
                <a:cs typeface="+mn-cs"/>
              </a:rPr>
              <a:t>Explore N-Gram (unigram, bigram, and trigram) structures for usefulness in text analysis as applicable.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333333"/>
                </a:solidFill>
                <a:effectLst/>
                <a:uLnTx/>
                <a:uFillTx/>
                <a:latin typeface="inherit"/>
                <a:ea typeface="+mn-ea"/>
                <a:cs typeface="+mn-cs"/>
              </a:rPr>
              <a:t>Determine the word embedding and explore embedded words based on target inputs.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333333"/>
                </a:solidFill>
                <a:effectLst/>
                <a:uLnTx/>
                <a:uFillTx/>
                <a:latin typeface="inherit"/>
                <a:ea typeface="+mn-ea"/>
                <a:cs typeface="+mn-cs"/>
              </a:rPr>
              <a:t>Set the maximum sequence length based on the length of the longest sentence in the data set.</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333333"/>
                </a:solidFill>
                <a:effectLst/>
                <a:uLnTx/>
                <a:uFillTx/>
                <a:latin typeface="inherit"/>
                <a:ea typeface="+mn-ea"/>
                <a:cs typeface="+mn-cs"/>
              </a:rPr>
              <a:t>Tokenize sentences into a list of tokens and remove stop words.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333333"/>
                </a:solidFill>
                <a:effectLst/>
                <a:uLnTx/>
                <a:uFillTx/>
                <a:latin typeface="inherit"/>
                <a:ea typeface="+mn-ea"/>
                <a:cs typeface="+mn-cs"/>
              </a:rPr>
              <a:t>Pad cleaned sentences to fit the maximum sequence length after each text sequence.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333333"/>
                </a:solidFill>
                <a:effectLst/>
                <a:uLnTx/>
                <a:uFillTx/>
                <a:latin typeface="inherit"/>
                <a:ea typeface="+mn-ea"/>
                <a:cs typeface="+mn-cs"/>
              </a:rPr>
              <a:t>Create an activation function filled with dense layers of the neural network.</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333333"/>
                </a:solidFill>
                <a:effectLst/>
                <a:uLnTx/>
                <a:uFillTx/>
                <a:latin typeface="inherit"/>
                <a:ea typeface="+mn-ea"/>
                <a:cs typeface="+mn-cs"/>
              </a:rPr>
              <a:t>Split the data set into training and test sets or into training/test/validation sets.</a:t>
            </a:r>
          </a:p>
        </p:txBody>
      </p:sp>
      <p:sp>
        <p:nvSpPr>
          <p:cNvPr id="5" name="TextBox 4">
            <a:extLst>
              <a:ext uri="{FF2B5EF4-FFF2-40B4-BE49-F238E27FC236}">
                <a16:creationId xmlns:a16="http://schemas.microsoft.com/office/drawing/2014/main" id="{4EC07B02-D9E5-4015-99AC-7B47E9A3A00A}"/>
              </a:ext>
            </a:extLst>
          </p:cNvPr>
          <p:cNvSpPr txBox="1"/>
          <p:nvPr/>
        </p:nvSpPr>
        <p:spPr>
          <a:xfrm>
            <a:off x="636233" y="622916"/>
            <a:ext cx="10919533" cy="461665"/>
          </a:xfrm>
          <a:prstGeom prst="rect">
            <a:avLst/>
          </a:prstGeom>
          <a:solidFill>
            <a:schemeClr val="accent2">
              <a:lumMod val="20000"/>
              <a:lumOff val="8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33333"/>
                </a:solidFill>
                <a:effectLst/>
                <a:uLnTx/>
                <a:uFillTx/>
                <a:latin typeface="inherit"/>
                <a:ea typeface="+mn-ea"/>
                <a:cs typeface="+mn-cs"/>
              </a:rPr>
              <a:t>Part II - Data Preparation: Summary Steps</a:t>
            </a:r>
            <a:endParaRPr kumimoji="0" lang="en-US" sz="2400" b="1" i="0" u="none" strike="noStrike" kern="1200" cap="none" spc="0" normalizeH="0" baseline="0" noProof="0" dirty="0">
              <a:ln>
                <a:noFill/>
              </a:ln>
              <a:solidFill>
                <a:prstClr val="black"/>
              </a:solidFill>
              <a:effectLst/>
              <a:uLnTx/>
              <a:uFillTx/>
              <a:latin typeface="inherit"/>
              <a:ea typeface="+mn-ea"/>
              <a:cs typeface="+mn-cs"/>
            </a:endParaRPr>
          </a:p>
        </p:txBody>
      </p:sp>
    </p:spTree>
    <p:extLst>
      <p:ext uri="{BB962C8B-B14F-4D97-AF65-F5344CB8AC3E}">
        <p14:creationId xmlns:p14="http://schemas.microsoft.com/office/powerpoint/2010/main" val="606481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58BFA5-8D30-4BEF-BB3E-AB965730BB35}"/>
              </a:ext>
            </a:extLst>
          </p:cNvPr>
          <p:cNvSpPr txBox="1"/>
          <p:nvPr/>
        </p:nvSpPr>
        <p:spPr>
          <a:xfrm>
            <a:off x="845127" y="623455"/>
            <a:ext cx="10672619" cy="1877437"/>
          </a:xfrm>
          <a:prstGeom prst="rect">
            <a:avLst/>
          </a:prstGeom>
          <a:noFill/>
        </p:spPr>
        <p:txBody>
          <a:bodyPr wrap="square">
            <a:spAutoFit/>
          </a:bodyPr>
          <a:lstStyle/>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inherit"/>
                <a:ea typeface="+mn-ea"/>
                <a:cs typeface="+mn-cs"/>
              </a:rPr>
              <a:t>Part II:  Data Preparation</a:t>
            </a:r>
            <a:endParaRPr kumimoji="0" lang="en-US" sz="1800" b="0" i="0" u="none" strike="noStrike" kern="1200" cap="none" spc="0" normalizeH="0" baseline="0" noProof="0" dirty="0">
              <a:ln>
                <a:noFill/>
              </a:ln>
              <a:solidFill>
                <a:srgbClr val="333333"/>
              </a:solidFill>
              <a:effectLst/>
              <a:uLnTx/>
              <a:uFillTx/>
              <a:latin typeface="inherit"/>
              <a:ea typeface="+mn-ea"/>
              <a:cs typeface="+mn-cs"/>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nherit"/>
                <a:ea typeface="+mn-ea"/>
                <a:cs typeface="+mn-cs"/>
              </a:rPr>
              <a:t>B. </a:t>
            </a:r>
            <a:r>
              <a:rPr kumimoji="0" lang="en-US" sz="1600" b="0" i="0" u="none" strike="noStrike" kern="1200" cap="none" spc="0" normalizeH="0" baseline="0" noProof="0" dirty="0">
                <a:ln>
                  <a:noFill/>
                </a:ln>
                <a:solidFill>
                  <a:srgbClr val="333333"/>
                </a:solidFill>
                <a:effectLst/>
                <a:uLnTx/>
                <a:uFillTx/>
                <a:latin typeface="inherit"/>
                <a:ea typeface="+mn-ea"/>
                <a:cs typeface="+mn-cs"/>
              </a:rPr>
              <a:t> Summarize the data cleaning process by doing the following:</a:t>
            </a:r>
          </a:p>
          <a:p>
            <a:pPr marL="457200" marR="0" lvl="0" indent="-228600" algn="l" defTabSz="4572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inherit"/>
                <a:ea typeface="+mn-ea"/>
                <a:cs typeface="+mn-cs"/>
              </a:rPr>
              <a:t>1.  Perform exploratory data analysis on the chosen dataset, and include an explanation of each of the following elements:</a:t>
            </a:r>
          </a:p>
          <a:p>
            <a:pPr marL="640080" marR="0" lvl="0" indent="-182880" algn="l" defTabSz="4572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inherit"/>
                <a:ea typeface="+mn-ea"/>
                <a:cs typeface="+mn-cs"/>
              </a:rPr>
              <a:t>•   presence of unusual characters (e.g., emojis, non-English characters, etc.)</a:t>
            </a:r>
          </a:p>
          <a:p>
            <a:pPr marL="640080" marR="0" lvl="0" indent="-182880" algn="l" defTabSz="4572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inherit"/>
                <a:ea typeface="+mn-ea"/>
                <a:cs typeface="+mn-cs"/>
              </a:rPr>
              <a:t>•   vocabulary size</a:t>
            </a:r>
          </a:p>
          <a:p>
            <a:pPr marL="640080" marR="0" lvl="0" indent="-182880" algn="l" defTabSz="4572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inherit"/>
                <a:ea typeface="+mn-ea"/>
                <a:cs typeface="+mn-cs"/>
              </a:rPr>
              <a:t>•   proposed word embedding length</a:t>
            </a:r>
          </a:p>
          <a:p>
            <a:pPr marL="640080" marR="0" lvl="0" indent="-182880" algn="l" defTabSz="4572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inherit"/>
                <a:ea typeface="+mn-ea"/>
                <a:cs typeface="+mn-cs"/>
              </a:rPr>
              <a:t>•   statistical justification for the chosen maximum sequence length.</a:t>
            </a:r>
          </a:p>
        </p:txBody>
      </p:sp>
      <p:sp>
        <p:nvSpPr>
          <p:cNvPr id="5" name="TextBox 4">
            <a:extLst>
              <a:ext uri="{FF2B5EF4-FFF2-40B4-BE49-F238E27FC236}">
                <a16:creationId xmlns:a16="http://schemas.microsoft.com/office/drawing/2014/main" id="{5F65ED0E-37AC-4E09-9A1C-32D073BA9E4A}"/>
              </a:ext>
            </a:extLst>
          </p:cNvPr>
          <p:cNvSpPr txBox="1"/>
          <p:nvPr/>
        </p:nvSpPr>
        <p:spPr>
          <a:xfrm>
            <a:off x="674254" y="2500892"/>
            <a:ext cx="10843492"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Inherit"/>
                <a:ea typeface="+mn-ea"/>
                <a:cs typeface="+mn-cs"/>
              </a:rPr>
              <a:t>B1a.</a:t>
            </a:r>
            <a:r>
              <a:rPr kumimoji="0" lang="en-US" sz="1600" b="0" i="0" u="none" strike="noStrike" kern="1200" cap="none" spc="0" normalizeH="0" baseline="0" noProof="0" dirty="0">
                <a:ln>
                  <a:noFill/>
                </a:ln>
                <a:solidFill>
                  <a:srgbClr val="333333"/>
                </a:solidFill>
                <a:effectLst/>
                <a:uLnTx/>
                <a:uFillTx/>
                <a:latin typeface="Inherit"/>
                <a:ea typeface="+mn-ea"/>
                <a:cs typeface="+mn-cs"/>
              </a:rPr>
              <a:t> </a:t>
            </a:r>
            <a:r>
              <a:rPr kumimoji="0" lang="en-US" sz="1600" b="1" i="0" u="none" strike="noStrike" kern="1200" cap="none" spc="0" normalizeH="0" baseline="0" noProof="0" dirty="0">
                <a:ln>
                  <a:noFill/>
                </a:ln>
                <a:solidFill>
                  <a:srgbClr val="333333"/>
                </a:solidFill>
                <a:effectLst/>
                <a:uLnTx/>
                <a:uFillTx/>
                <a:latin typeface="Inherit"/>
                <a:ea typeface="+mn-ea"/>
                <a:cs typeface="+mn-cs"/>
              </a:rPr>
              <a:t>Presence of unusual characters </a:t>
            </a:r>
            <a:r>
              <a:rPr kumimoji="0" lang="en-US" sz="1600" b="0" i="0" u="none" strike="noStrike" kern="1200" cap="none" spc="0" normalizeH="0" baseline="0" noProof="0" dirty="0">
                <a:ln>
                  <a:noFill/>
                </a:ln>
                <a:solidFill>
                  <a:srgbClr val="333333"/>
                </a:solidFill>
                <a:effectLst/>
                <a:uLnTx/>
                <a:uFillTx/>
                <a:latin typeface="Inherit"/>
                <a:ea typeface="+mn-ea"/>
                <a:cs typeface="+mn-cs"/>
              </a:rPr>
              <a:t>(e.g., emojis, non-English characters, etc.). Your EDA should show the special characters in the review  ! , emojis, like :). Below are two alternative Python codes to show special characters: </a:t>
            </a:r>
            <a:endParaRPr kumimoji="0" lang="en-US" sz="1600" b="0" i="0" u="none" strike="noStrike" kern="1200" cap="none" spc="0" normalizeH="0" baseline="0" noProof="0" dirty="0">
              <a:ln>
                <a:noFill/>
              </a:ln>
              <a:solidFill>
                <a:prstClr val="black"/>
              </a:solidFill>
              <a:effectLst/>
              <a:uLnTx/>
              <a:uFillTx/>
              <a:latin typeface="Inherit"/>
              <a:ea typeface="+mn-ea"/>
              <a:cs typeface="+mn-cs"/>
            </a:endParaRPr>
          </a:p>
        </p:txBody>
      </p:sp>
      <p:pic>
        <p:nvPicPr>
          <p:cNvPr id="7" name="Picture 6">
            <a:extLst>
              <a:ext uri="{FF2B5EF4-FFF2-40B4-BE49-F238E27FC236}">
                <a16:creationId xmlns:a16="http://schemas.microsoft.com/office/drawing/2014/main" id="{CF54DDD5-0A28-4500-B694-7547E753275A}"/>
              </a:ext>
            </a:extLst>
          </p:cNvPr>
          <p:cNvPicPr>
            <a:picLocks noChangeAspect="1"/>
          </p:cNvPicPr>
          <p:nvPr/>
        </p:nvPicPr>
        <p:blipFill>
          <a:blip r:embed="rId2"/>
          <a:stretch>
            <a:fillRect/>
          </a:stretch>
        </p:blipFill>
        <p:spPr>
          <a:xfrm>
            <a:off x="845127" y="3187083"/>
            <a:ext cx="5569527" cy="2981127"/>
          </a:xfrm>
          <a:prstGeom prst="rect">
            <a:avLst/>
          </a:prstGeom>
        </p:spPr>
      </p:pic>
      <p:pic>
        <p:nvPicPr>
          <p:cNvPr id="11" name="Picture 10">
            <a:extLst>
              <a:ext uri="{FF2B5EF4-FFF2-40B4-BE49-F238E27FC236}">
                <a16:creationId xmlns:a16="http://schemas.microsoft.com/office/drawing/2014/main" id="{CF620D0F-9C07-4F83-BF65-CD2DE92120C2}"/>
              </a:ext>
            </a:extLst>
          </p:cNvPr>
          <p:cNvPicPr>
            <a:picLocks noChangeAspect="1"/>
          </p:cNvPicPr>
          <p:nvPr/>
        </p:nvPicPr>
        <p:blipFill>
          <a:blip r:embed="rId3"/>
          <a:stretch>
            <a:fillRect/>
          </a:stretch>
        </p:blipFill>
        <p:spPr>
          <a:xfrm>
            <a:off x="6560598" y="3253418"/>
            <a:ext cx="5157925" cy="2981127"/>
          </a:xfrm>
          <a:prstGeom prst="rect">
            <a:avLst/>
          </a:prstGeom>
        </p:spPr>
      </p:pic>
    </p:spTree>
    <p:extLst>
      <p:ext uri="{BB962C8B-B14F-4D97-AF65-F5344CB8AC3E}">
        <p14:creationId xmlns:p14="http://schemas.microsoft.com/office/powerpoint/2010/main" val="3980985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16D4EA48-4AA8-466A-AFAE-B56E475FAB44}"/>
              </a:ext>
            </a:extLst>
          </p:cNvPr>
          <p:cNvSpPr txBox="1"/>
          <p:nvPr/>
        </p:nvSpPr>
        <p:spPr>
          <a:xfrm>
            <a:off x="661386" y="693328"/>
            <a:ext cx="6615714" cy="5355312"/>
          </a:xfrm>
          <a:prstGeom prst="rect">
            <a:avLst/>
          </a:prstGeom>
          <a:solidFill>
            <a:schemeClr val="tx2">
              <a:lumMod val="10000"/>
              <a:lumOff val="90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Inherit"/>
                <a:ea typeface="+mn-ea"/>
                <a:cs typeface="+mn-cs"/>
              </a:rPr>
              <a:t>A Python code to remove stop words, special characters, </a:t>
            </a:r>
            <a:r>
              <a:rPr kumimoji="0" lang="en-US" sz="1800" b="1" i="0" u="none" strike="noStrike" kern="1200" cap="none" spc="0" normalizeH="0" baseline="0" noProof="0" dirty="0" err="1">
                <a:ln>
                  <a:noFill/>
                </a:ln>
                <a:solidFill>
                  <a:srgbClr val="333333"/>
                </a:solidFill>
                <a:effectLst/>
                <a:uLnTx/>
                <a:uFillTx/>
                <a:latin typeface="Inherit"/>
                <a:ea typeface="+mn-ea"/>
                <a:cs typeface="+mn-cs"/>
              </a:rPr>
              <a:t>etc</a:t>
            </a:r>
            <a:r>
              <a:rPr kumimoji="0" lang="en-US" sz="1800" b="1" i="0" u="none" strike="noStrike" kern="1200" cap="none" spc="0" normalizeH="0" baseline="0" noProof="0" dirty="0">
                <a:ln>
                  <a:noFill/>
                </a:ln>
                <a:solidFill>
                  <a:srgbClr val="333333"/>
                </a:solidFill>
                <a:effectLst/>
                <a:uLnTx/>
                <a:uFillTx/>
                <a:latin typeface="Inheri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333333"/>
                </a:solidFill>
                <a:effectLst/>
                <a:uLnTx/>
                <a:uFillTx/>
                <a:latin typeface="Inherit"/>
                <a:ea typeface="+mn-ea"/>
                <a:cs typeface="+mn-cs"/>
              </a:rPr>
              <a:t>description_list</a:t>
            </a:r>
            <a:r>
              <a:rPr kumimoji="0" lang="en-US" sz="1800" b="0" i="0" u="none" strike="noStrike" kern="1200" cap="none" spc="0" normalizeH="0" baseline="0" noProof="0" dirty="0">
                <a:ln>
                  <a:noFill/>
                </a:ln>
                <a:solidFill>
                  <a:srgbClr val="333333"/>
                </a:solidFill>
                <a:effectLst/>
                <a:uLnTx/>
                <a:uFillTx/>
                <a:latin typeface="Inherit"/>
                <a:ea typeface="+mn-ea"/>
                <a:cs typeface="+mn-cs"/>
              </a:rPr>
              <a:t>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333333"/>
                </a:solidFill>
                <a:effectLst/>
                <a:uLnTx/>
                <a:uFillTx/>
                <a:latin typeface="Inherit"/>
                <a:ea typeface="+mn-ea"/>
                <a:cs typeface="+mn-cs"/>
              </a:rPr>
              <a:t>stop_words</a:t>
            </a:r>
            <a:r>
              <a:rPr kumimoji="0" lang="en-US" sz="1800" b="0" i="0" u="none" strike="noStrike" kern="1200" cap="none" spc="0" normalizeH="0" baseline="0" noProof="0" dirty="0">
                <a:ln>
                  <a:noFill/>
                </a:ln>
                <a:solidFill>
                  <a:srgbClr val="333333"/>
                </a:solidFill>
                <a:effectLst/>
                <a:uLnTx/>
                <a:uFillTx/>
                <a:latin typeface="Inherit"/>
                <a:ea typeface="+mn-ea"/>
                <a:cs typeface="+mn-cs"/>
              </a:rPr>
              <a:t> = </a:t>
            </a:r>
            <a:r>
              <a:rPr kumimoji="0" lang="en-US" sz="1800" b="0" i="0" u="none" strike="noStrike" kern="1200" cap="none" spc="0" normalizeH="0" baseline="0" noProof="0" dirty="0" err="1">
                <a:ln>
                  <a:noFill/>
                </a:ln>
                <a:solidFill>
                  <a:srgbClr val="333333"/>
                </a:solidFill>
                <a:effectLst/>
                <a:uLnTx/>
                <a:uFillTx/>
                <a:latin typeface="Inherit"/>
                <a:ea typeface="+mn-ea"/>
                <a:cs typeface="+mn-cs"/>
              </a:rPr>
              <a:t>stopwords.words</a:t>
            </a:r>
            <a:r>
              <a:rPr kumimoji="0" lang="en-US" sz="1800" b="0" i="0" u="none" strike="noStrike" kern="1200" cap="none" spc="0" normalizeH="0" baseline="0" noProof="0" dirty="0">
                <a:ln>
                  <a:noFill/>
                </a:ln>
                <a:solidFill>
                  <a:srgbClr val="333333"/>
                </a:solidFill>
                <a:effectLst/>
                <a:uLnTx/>
                <a:uFillTx/>
                <a:latin typeface="Inherit"/>
                <a:ea typeface="+mn-ea"/>
                <a:cs typeface="+mn-cs"/>
              </a:rPr>
              <a:t>('</a:t>
            </a:r>
            <a:r>
              <a:rPr kumimoji="0" lang="en-US" sz="1800" b="0" i="0" u="none" strike="noStrike" kern="1200" cap="none" spc="0" normalizeH="0" baseline="0" noProof="0" dirty="0" err="1">
                <a:ln>
                  <a:noFill/>
                </a:ln>
                <a:solidFill>
                  <a:srgbClr val="333333"/>
                </a:solidFill>
                <a:effectLst/>
                <a:uLnTx/>
                <a:uFillTx/>
                <a:latin typeface="Inherit"/>
                <a:ea typeface="+mn-ea"/>
                <a:cs typeface="+mn-cs"/>
              </a:rPr>
              <a:t>english</a:t>
            </a:r>
            <a:r>
              <a:rPr kumimoji="0" lang="en-US" sz="1800" b="0" i="0" u="none" strike="noStrike" kern="1200" cap="none" spc="0" normalizeH="0" baseline="0" noProof="0" dirty="0">
                <a:ln>
                  <a:noFill/>
                </a:ln>
                <a:solidFill>
                  <a:srgbClr val="333333"/>
                </a:solidFill>
                <a:effectLst/>
                <a:uLnTx/>
                <a:uFillTx/>
                <a:latin typeface="Inheri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for description in </a:t>
            </a:r>
            <a:r>
              <a:rPr kumimoji="0" lang="en-US" sz="1800" b="0" i="0" u="none" strike="noStrike" kern="1200" cap="none" spc="0" normalizeH="0" baseline="0" noProof="0" dirty="0" err="1">
                <a:ln>
                  <a:noFill/>
                </a:ln>
                <a:solidFill>
                  <a:srgbClr val="333333"/>
                </a:solidFill>
                <a:effectLst/>
                <a:uLnTx/>
                <a:uFillTx/>
                <a:latin typeface="Inherit"/>
                <a:ea typeface="+mn-ea"/>
                <a:cs typeface="+mn-cs"/>
              </a:rPr>
              <a:t>review_df.review</a:t>
            </a:r>
            <a:r>
              <a:rPr kumimoji="0" lang="en-US" sz="1800" b="0" i="0" u="none" strike="noStrike" kern="1200" cap="none" spc="0" normalizeH="0" baseline="0" noProof="0" dirty="0">
                <a:ln>
                  <a:noFill/>
                </a:ln>
                <a:solidFill>
                  <a:srgbClr val="333333"/>
                </a:solidFill>
                <a:effectLst/>
                <a:uLnTx/>
                <a:uFillTx/>
                <a:latin typeface="Inheri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solidFill>
                  <a:srgbClr val="333333"/>
                </a:solidFill>
                <a:latin typeface="Inherit"/>
              </a:rPr>
              <a:t>Example 1: Removing unusual characters</a:t>
            </a:r>
            <a:endParaRPr kumimoji="0" lang="en-US" sz="1800" b="1" i="0" u="none" strike="noStrike" kern="1200" cap="none" spc="0" normalizeH="0" baseline="0" noProof="0" dirty="0">
              <a:ln>
                <a:noFill/>
              </a:ln>
              <a:solidFill>
                <a:srgbClr val="333333"/>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B0F0"/>
                </a:solidFill>
                <a:effectLst/>
                <a:uLnTx/>
                <a:uFillTx/>
                <a:latin typeface="Inherit"/>
                <a:ea typeface="+mn-ea"/>
                <a:cs typeface="+mn-cs"/>
              </a:rPr>
              <a:t>#Regular Expression can remove special characters from the string. It will be in the form </a:t>
            </a:r>
            <a:r>
              <a:rPr kumimoji="0" lang="en-US" sz="1800" b="0" i="1" u="none" strike="noStrike" kern="1200" cap="none" spc="0" normalizeH="0" baseline="0" noProof="0" dirty="0">
                <a:ln>
                  <a:noFill/>
                </a:ln>
                <a:solidFill>
                  <a:srgbClr val="C00000"/>
                </a:solidFill>
                <a:effectLst/>
                <a:uLnTx/>
                <a:uFillTx/>
                <a:latin typeface="Inherit"/>
                <a:ea typeface="+mn-ea"/>
                <a:cs typeface="+mn-cs"/>
              </a:rPr>
              <a:t>[^a-zA-Z0-9], </a:t>
            </a:r>
            <a:r>
              <a:rPr kumimoji="0" lang="en-US" sz="1800" b="0" i="1" u="none" strike="noStrike" kern="1200" cap="none" spc="0" normalizeH="0" baseline="0" noProof="0" dirty="0">
                <a:ln>
                  <a:noFill/>
                </a:ln>
                <a:solidFill>
                  <a:srgbClr val="00B0F0"/>
                </a:solidFill>
                <a:effectLst/>
                <a:uLnTx/>
                <a:uFillTx/>
                <a:latin typeface="Inherit"/>
                <a:ea typeface="+mn-ea"/>
                <a:cs typeface="+mn-cs"/>
              </a:rPr>
              <a:t>where ^ represents any character except the characters in the brackets, and </a:t>
            </a:r>
            <a:r>
              <a:rPr kumimoji="0" lang="en-US" sz="1800" b="0" i="1" u="none" strike="noStrike" kern="1200" cap="none" spc="0" normalizeH="0" baseline="0" noProof="0" dirty="0">
                <a:ln>
                  <a:noFill/>
                </a:ln>
                <a:solidFill>
                  <a:srgbClr val="C00000"/>
                </a:solidFill>
                <a:effectLst/>
                <a:uLnTx/>
                <a:uFillTx/>
                <a:latin typeface="Inherit"/>
                <a:ea typeface="+mn-ea"/>
                <a:cs typeface="+mn-cs"/>
              </a:rPr>
              <a:t>a-zA-Z0-9</a:t>
            </a:r>
            <a:r>
              <a:rPr kumimoji="0" lang="en-US" sz="1800" b="0" i="1" u="none" strike="noStrike" kern="1200" cap="none" spc="0" normalizeH="0" baseline="0" noProof="0" dirty="0">
                <a:ln>
                  <a:noFill/>
                </a:ln>
                <a:solidFill>
                  <a:srgbClr val="00B0F0"/>
                </a:solidFill>
                <a:effectLst/>
                <a:uLnTx/>
                <a:uFillTx/>
                <a:latin typeface="Inherit"/>
                <a:ea typeface="+mn-ea"/>
                <a:cs typeface="+mn-cs"/>
              </a:rPr>
              <a:t> represents that string can only have small and capital alphabets and numerical digits.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    description = </a:t>
            </a:r>
            <a:r>
              <a:rPr kumimoji="0" lang="en-US" sz="1800" b="0" i="0" u="none" strike="noStrike" kern="1200" cap="none" spc="0" normalizeH="0" baseline="0" noProof="0" dirty="0" err="1">
                <a:ln>
                  <a:noFill/>
                </a:ln>
                <a:solidFill>
                  <a:srgbClr val="333333"/>
                </a:solidFill>
                <a:effectLst/>
                <a:uLnTx/>
                <a:uFillTx/>
                <a:latin typeface="Inherit"/>
                <a:ea typeface="+mn-ea"/>
                <a:cs typeface="+mn-cs"/>
              </a:rPr>
              <a:t>re.sub</a:t>
            </a:r>
            <a:r>
              <a:rPr kumimoji="0" lang="en-US" sz="1800" b="0" i="0" u="none" strike="noStrike" kern="1200" cap="none" spc="0" normalizeH="0" baseline="0" noProof="0" dirty="0">
                <a:ln>
                  <a:noFill/>
                </a:ln>
                <a:solidFill>
                  <a:srgbClr val="333333"/>
                </a:solidFill>
                <a:effectLst/>
                <a:uLnTx/>
                <a:uFillTx/>
                <a:latin typeface="Inherit"/>
                <a:ea typeface="+mn-ea"/>
                <a:cs typeface="+mn-cs"/>
              </a:rPr>
              <a:t>("[^a-</a:t>
            </a:r>
            <a:r>
              <a:rPr kumimoji="0" lang="en-US" sz="1800" b="0" i="0" u="none" strike="noStrike" kern="1200" cap="none" spc="0" normalizeH="0" baseline="0" noProof="0" dirty="0" err="1">
                <a:ln>
                  <a:noFill/>
                </a:ln>
                <a:solidFill>
                  <a:srgbClr val="333333"/>
                </a:solidFill>
                <a:effectLst/>
                <a:uLnTx/>
                <a:uFillTx/>
                <a:latin typeface="Inherit"/>
                <a:ea typeface="+mn-ea"/>
                <a:cs typeface="+mn-cs"/>
              </a:rPr>
              <a:t>zA</a:t>
            </a:r>
            <a:r>
              <a:rPr kumimoji="0" lang="en-US" sz="1800" b="0" i="0" u="none" strike="noStrike" kern="1200" cap="none" spc="0" normalizeH="0" baseline="0" noProof="0" dirty="0">
                <a:ln>
                  <a:noFill/>
                </a:ln>
                <a:solidFill>
                  <a:srgbClr val="333333"/>
                </a:solidFill>
                <a:effectLst/>
                <a:uLnTx/>
                <a:uFillTx/>
                <a:latin typeface="Inherit"/>
                <a:ea typeface="+mn-ea"/>
                <a:cs typeface="+mn-cs"/>
              </a:rPr>
              <a:t>-Z]", " ", description)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B0F0"/>
                </a:solidFill>
                <a:effectLst/>
                <a:uLnTx/>
                <a:uFillTx/>
                <a:latin typeface="Inherit"/>
                <a:ea typeface="+mn-ea"/>
                <a:cs typeface="+mn-cs"/>
              </a:rPr>
              <a:t>#Convert to lower case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mn-ea"/>
                <a:cs typeface="+mn-cs"/>
              </a:rPr>
              <a:t>    description = </a:t>
            </a:r>
            <a:r>
              <a:rPr kumimoji="0" lang="en-US" sz="1800" b="0" i="0" u="none" strike="noStrike" kern="1200" cap="none" spc="0" normalizeH="0" baseline="0" noProof="0" dirty="0" err="1">
                <a:ln>
                  <a:noFill/>
                </a:ln>
                <a:solidFill>
                  <a:prstClr val="black"/>
                </a:solidFill>
                <a:effectLst/>
                <a:uLnTx/>
                <a:uFillTx/>
                <a:latin typeface="Inherit"/>
                <a:ea typeface="+mn-ea"/>
                <a:cs typeface="+mn-cs"/>
              </a:rPr>
              <a:t>description.lower</a:t>
            </a:r>
            <a:r>
              <a:rPr kumimoji="0" lang="en-US" sz="1800" b="0" i="0" u="none" strike="noStrike" kern="1200" cap="none" spc="0" normalizeH="0" baseline="0" noProof="0" dirty="0">
                <a:ln>
                  <a:noFill/>
                </a:ln>
                <a:solidFill>
                  <a:prstClr val="black"/>
                </a:solidFill>
                <a:effectLst/>
                <a:uLnTx/>
                <a:uFillTx/>
                <a:latin typeface="Inheri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B0F0"/>
                </a:solidFill>
                <a:effectLst/>
                <a:uLnTx/>
                <a:uFillTx/>
                <a:latin typeface="Inherit"/>
                <a:ea typeface="+mn-ea"/>
                <a:cs typeface="+mn-cs"/>
              </a:rPr>
              <a:t>#Perform tokenization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mn-ea"/>
                <a:cs typeface="+mn-cs"/>
              </a:rPr>
              <a:t>    description=</a:t>
            </a:r>
            <a:r>
              <a:rPr kumimoji="0" lang="en-US" sz="1800" b="0" i="0" u="none" strike="noStrike" kern="1200" cap="none" spc="0" normalizeH="0" baseline="0" noProof="0" dirty="0" err="1">
                <a:ln>
                  <a:noFill/>
                </a:ln>
                <a:solidFill>
                  <a:prstClr val="black"/>
                </a:solidFill>
                <a:effectLst/>
                <a:uLnTx/>
                <a:uFillTx/>
                <a:latin typeface="Inherit"/>
                <a:ea typeface="+mn-ea"/>
                <a:cs typeface="+mn-cs"/>
              </a:rPr>
              <a:t>nltk.word_tokenize</a:t>
            </a:r>
            <a:r>
              <a:rPr kumimoji="0" lang="en-US" sz="1800" b="0" i="0" u="none" strike="noStrike" kern="1200" cap="none" spc="0" normalizeH="0" baseline="0" noProof="0" dirty="0">
                <a:ln>
                  <a:noFill/>
                </a:ln>
                <a:solidFill>
                  <a:prstClr val="black"/>
                </a:solidFill>
                <a:effectLst/>
                <a:uLnTx/>
                <a:uFillTx/>
                <a:latin typeface="Inherit"/>
                <a:ea typeface="+mn-ea"/>
                <a:cs typeface="+mn-cs"/>
              </a:rPr>
              <a:t>(description)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mn-ea"/>
                <a:cs typeface="+mn-cs"/>
              </a:rPr>
              <a:t> </a:t>
            </a:r>
            <a:r>
              <a:rPr kumimoji="0" lang="en-US" sz="1800" b="1" i="1" u="none" strike="noStrike" kern="1200" cap="none" spc="0" normalizeH="0" baseline="0" noProof="0" dirty="0">
                <a:ln>
                  <a:noFill/>
                </a:ln>
                <a:solidFill>
                  <a:srgbClr val="00B0F0"/>
                </a:solidFill>
                <a:effectLst/>
                <a:uLnTx/>
                <a:uFillTx/>
                <a:latin typeface="Inherit"/>
                <a:ea typeface="+mn-ea"/>
                <a:cs typeface="+mn-cs"/>
              </a:rPr>
              <a:t>#Perform lemmatization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mn-ea"/>
                <a:cs typeface="+mn-cs"/>
              </a:rPr>
              <a:t>    lemma = </a:t>
            </a:r>
            <a:r>
              <a:rPr kumimoji="0" lang="en-US" sz="1800" b="0" i="0" u="none" strike="noStrike" kern="1200" cap="none" spc="0" normalizeH="0" baseline="0" noProof="0" dirty="0" err="1">
                <a:ln>
                  <a:noFill/>
                </a:ln>
                <a:solidFill>
                  <a:prstClr val="black"/>
                </a:solidFill>
                <a:effectLst/>
                <a:uLnTx/>
                <a:uFillTx/>
                <a:latin typeface="Inherit"/>
                <a:ea typeface="+mn-ea"/>
                <a:cs typeface="+mn-cs"/>
              </a:rPr>
              <a:t>nltk.WordNetLemmatizer</a:t>
            </a:r>
            <a:r>
              <a:rPr kumimoji="0" lang="en-US" sz="1800" b="0" i="0" u="none" strike="noStrike" kern="1200" cap="none" spc="0" normalizeH="0" baseline="0" noProof="0" dirty="0">
                <a:ln>
                  <a:noFill/>
                </a:ln>
                <a:solidFill>
                  <a:prstClr val="black"/>
                </a:solidFill>
                <a:effectLst/>
                <a:uLnTx/>
                <a:uFillTx/>
                <a:latin typeface="Inheri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mn-ea"/>
                <a:cs typeface="+mn-cs"/>
              </a:rPr>
              <a:t>    description = [</a:t>
            </a:r>
            <a:r>
              <a:rPr kumimoji="0" lang="en-US" sz="1800" b="0" i="0" u="none" strike="noStrike" kern="1200" cap="none" spc="0" normalizeH="0" baseline="0" noProof="0" dirty="0" err="1">
                <a:ln>
                  <a:noFill/>
                </a:ln>
                <a:solidFill>
                  <a:prstClr val="black"/>
                </a:solidFill>
                <a:effectLst/>
                <a:uLnTx/>
                <a:uFillTx/>
                <a:latin typeface="Inherit"/>
                <a:ea typeface="+mn-ea"/>
                <a:cs typeface="+mn-cs"/>
              </a:rPr>
              <a:t>lemma.lemmatize</a:t>
            </a:r>
            <a:r>
              <a:rPr kumimoji="0" lang="en-US" sz="1800" b="0" i="0" u="none" strike="noStrike" kern="1200" cap="none" spc="0" normalizeH="0" baseline="0" noProof="0" dirty="0">
                <a:ln>
                  <a:noFill/>
                </a:ln>
                <a:solidFill>
                  <a:prstClr val="black"/>
                </a:solidFill>
                <a:effectLst/>
                <a:uLnTx/>
                <a:uFillTx/>
                <a:latin typeface="Inherit"/>
                <a:ea typeface="+mn-ea"/>
                <a:cs typeface="+mn-cs"/>
              </a:rPr>
              <a:t>(word) for word in description]</a:t>
            </a:r>
          </a:p>
        </p:txBody>
      </p:sp>
      <p:sp>
        <p:nvSpPr>
          <p:cNvPr id="28" name="TextBox 27">
            <a:extLst>
              <a:ext uri="{FF2B5EF4-FFF2-40B4-BE49-F238E27FC236}">
                <a16:creationId xmlns:a16="http://schemas.microsoft.com/office/drawing/2014/main" id="{C6759A8B-F091-427C-B823-8D0ECEC84E14}"/>
              </a:ext>
            </a:extLst>
          </p:cNvPr>
          <p:cNvSpPr txBox="1"/>
          <p:nvPr/>
        </p:nvSpPr>
        <p:spPr>
          <a:xfrm>
            <a:off x="7277100" y="693328"/>
            <a:ext cx="4253514" cy="5078313"/>
          </a:xfrm>
          <a:prstGeom prst="rect">
            <a:avLst/>
          </a:prstGeom>
          <a:solidFill>
            <a:schemeClr val="bg1">
              <a:lumMod val="95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B0F0"/>
                </a:solidFill>
                <a:effectLst/>
                <a:uLnTx/>
                <a:uFillTx/>
                <a:latin typeface="Inherit"/>
                <a:ea typeface="+mn-ea"/>
                <a:cs typeface="+mn-cs"/>
              </a:rPr>
              <a:t>#Removing </a:t>
            </a:r>
            <a:r>
              <a:rPr kumimoji="0" lang="en-US" sz="1800" b="0" i="1" u="none" strike="noStrike" kern="1200" cap="none" spc="0" normalizeH="0" baseline="0" noProof="0" dirty="0" err="1">
                <a:ln>
                  <a:noFill/>
                </a:ln>
                <a:solidFill>
                  <a:srgbClr val="00B0F0"/>
                </a:solidFill>
                <a:effectLst/>
                <a:uLnTx/>
                <a:uFillTx/>
                <a:latin typeface="Inherit"/>
                <a:ea typeface="+mn-ea"/>
                <a:cs typeface="+mn-cs"/>
              </a:rPr>
              <a:t>stopwords</a:t>
            </a:r>
            <a:endParaRPr kumimoji="0" lang="en-US" sz="1800" b="0" i="1" u="none" strike="noStrike" kern="1200" cap="none" spc="0" normalizeH="0" baseline="0" noProof="0" dirty="0">
              <a:ln>
                <a:noFill/>
              </a:ln>
              <a:solidFill>
                <a:srgbClr val="00B0F0"/>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mn-ea"/>
                <a:cs typeface="+mn-cs"/>
              </a:rPr>
              <a:t>    description = [word for word in description if not word in </a:t>
            </a:r>
            <a:r>
              <a:rPr kumimoji="0" lang="en-US" sz="1800" b="0" i="0" u="none" strike="noStrike" kern="1200" cap="none" spc="0" normalizeH="0" baseline="0" noProof="0" dirty="0" err="1">
                <a:ln>
                  <a:noFill/>
                </a:ln>
                <a:solidFill>
                  <a:prstClr val="black"/>
                </a:solidFill>
                <a:effectLst/>
                <a:uLnTx/>
                <a:uFillTx/>
                <a:latin typeface="Inherit"/>
                <a:ea typeface="+mn-ea"/>
                <a:cs typeface="+mn-cs"/>
              </a:rPr>
              <a:t>stop_words</a:t>
            </a:r>
            <a:r>
              <a:rPr kumimoji="0" lang="en-US" sz="1800" b="0" i="0" u="none" strike="noStrike" kern="1200" cap="none" spc="0" normalizeH="0" baseline="0" noProof="0" dirty="0">
                <a:ln>
                  <a:noFill/>
                </a:ln>
                <a:solidFill>
                  <a:prstClr val="black"/>
                </a:solidFill>
                <a:effectLst/>
                <a:uLnTx/>
                <a:uFillTx/>
                <a:latin typeface="Inheri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mn-ea"/>
                <a:cs typeface="+mn-cs"/>
              </a:rPr>
              <a:t>    description = " ".join(description)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mn-ea"/>
                <a:cs typeface="+mn-cs"/>
              </a:rPr>
              <a:t>    </a:t>
            </a:r>
            <a:r>
              <a:rPr kumimoji="0" lang="en-US" sz="1800" b="0" i="0" u="none" strike="noStrike" kern="1200" cap="none" spc="0" normalizeH="0" baseline="0" noProof="0" dirty="0" err="1">
                <a:ln>
                  <a:noFill/>
                </a:ln>
                <a:solidFill>
                  <a:prstClr val="black"/>
                </a:solidFill>
                <a:effectLst/>
                <a:uLnTx/>
                <a:uFillTx/>
                <a:latin typeface="Inherit"/>
                <a:ea typeface="+mn-ea"/>
                <a:cs typeface="+mn-cs"/>
              </a:rPr>
              <a:t>description_list.append</a:t>
            </a:r>
            <a:r>
              <a:rPr kumimoji="0" lang="en-US" sz="1800" b="0" i="0" u="none" strike="noStrike" kern="1200" cap="none" spc="0" normalizeH="0" baseline="0" noProof="0" dirty="0">
                <a:ln>
                  <a:noFill/>
                </a:ln>
                <a:solidFill>
                  <a:prstClr val="black"/>
                </a:solidFill>
                <a:effectLst/>
                <a:uLnTx/>
                <a:uFillTx/>
                <a:latin typeface="Inherit"/>
                <a:ea typeface="+mn-ea"/>
                <a:cs typeface="+mn-cs"/>
              </a:rPr>
              <a:t>(description)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333333"/>
                </a:solidFill>
                <a:effectLst/>
                <a:uLnTx/>
                <a:uFillTx/>
                <a:latin typeface="Inherit"/>
                <a:ea typeface="+mn-ea"/>
                <a:cs typeface="+mn-cs"/>
              </a:rPr>
              <a:t>description_list</a:t>
            </a:r>
            <a:r>
              <a:rPr kumimoji="0" lang="en-US" sz="1800" b="0" i="0" u="none" strike="noStrike" kern="1200" cap="none" spc="0" normalizeH="0" baseline="0" noProof="0" dirty="0">
                <a:ln>
                  <a:noFill/>
                </a:ln>
                <a:solidFill>
                  <a:srgbClr val="333333"/>
                </a:solidFill>
                <a:effectLst/>
                <a:uLnTx/>
                <a:uFillTx/>
                <a:latin typeface="Inherit"/>
                <a:ea typeface="+mn-ea"/>
                <a:cs typeface="+mn-cs"/>
              </a:rPr>
              <a:t>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333333"/>
                </a:solidFill>
                <a:effectLst/>
                <a:uLnTx/>
                <a:uFillTx/>
                <a:latin typeface="Inherit"/>
                <a:ea typeface="+mn-ea"/>
                <a:cs typeface="+mn-cs"/>
              </a:rPr>
              <a:t>stop_words</a:t>
            </a:r>
            <a:r>
              <a:rPr kumimoji="0" lang="en-US" sz="1800" b="0" i="0" u="none" strike="noStrike" kern="1200" cap="none" spc="0" normalizeH="0" baseline="0" noProof="0" dirty="0">
                <a:ln>
                  <a:noFill/>
                </a:ln>
                <a:solidFill>
                  <a:srgbClr val="333333"/>
                </a:solidFill>
                <a:effectLst/>
                <a:uLnTx/>
                <a:uFillTx/>
                <a:latin typeface="Inherit"/>
                <a:ea typeface="+mn-ea"/>
                <a:cs typeface="+mn-cs"/>
              </a:rPr>
              <a:t> = </a:t>
            </a:r>
            <a:r>
              <a:rPr kumimoji="0" lang="en-US" sz="1800" b="0" i="0" u="none" strike="noStrike" kern="1200" cap="none" spc="0" normalizeH="0" baseline="0" noProof="0" dirty="0" err="1">
                <a:ln>
                  <a:noFill/>
                </a:ln>
                <a:solidFill>
                  <a:srgbClr val="333333"/>
                </a:solidFill>
                <a:effectLst/>
                <a:uLnTx/>
                <a:uFillTx/>
                <a:latin typeface="Inherit"/>
                <a:ea typeface="+mn-ea"/>
                <a:cs typeface="+mn-cs"/>
              </a:rPr>
              <a:t>stopwords</a:t>
            </a:r>
            <a:endParaRPr kumimoji="0" lang="en-US" sz="1800" b="0" i="0" u="none" strike="noStrike" kern="1200" cap="none" spc="0" normalizeH="0" baseline="0" noProof="0" dirty="0">
              <a:ln>
                <a:noFill/>
              </a:ln>
              <a:solidFill>
                <a:srgbClr val="333333"/>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Inherit"/>
                <a:ea typeface="+mn-ea"/>
                <a:cs typeface="+mn-cs"/>
              </a:rPr>
              <a:t>Alternatively: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df = </a:t>
            </a:r>
            <a:r>
              <a:rPr kumimoji="0" lang="en-US" sz="1800" b="0" i="0" u="none" strike="noStrike" kern="1200" cap="none" spc="0" normalizeH="0" baseline="0" noProof="0" dirty="0" err="1">
                <a:ln>
                  <a:noFill/>
                </a:ln>
                <a:solidFill>
                  <a:srgbClr val="333333"/>
                </a:solidFill>
                <a:effectLst/>
                <a:uLnTx/>
                <a:uFillTx/>
                <a:latin typeface="Inherit"/>
                <a:ea typeface="+mn-ea"/>
                <a:cs typeface="+mn-cs"/>
              </a:rPr>
              <a:t>getDF</a:t>
            </a:r>
            <a:r>
              <a:rPr kumimoji="0" lang="en-US" sz="1800" b="0" i="0" u="none" strike="noStrike" kern="1200" cap="none" spc="0" normalizeH="0" baseline="0" noProof="0" dirty="0">
                <a:ln>
                  <a:noFill/>
                </a:ln>
                <a:solidFill>
                  <a:srgbClr val="333333"/>
                </a:solidFill>
                <a:effectLst/>
                <a:uLnTx/>
                <a:uFillTx/>
                <a:latin typeface="Inherit"/>
                <a:ea typeface="+mn-ea"/>
                <a:cs typeface="+mn-cs"/>
              </a:rPr>
              <a:t>('reviews_Cell_Phones_and_Accessories_5.json.gz’)</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333333"/>
                </a:solidFill>
                <a:effectLst/>
                <a:uLnTx/>
                <a:uFillTx/>
                <a:latin typeface="Inherit"/>
                <a:ea typeface="+mn-ea"/>
                <a:cs typeface="+mn-cs"/>
              </a:rPr>
              <a:t>Disallowed_characters</a:t>
            </a:r>
            <a:r>
              <a:rPr kumimoji="0" lang="en-US" sz="1800" b="0" i="0" u="none" strike="noStrike" kern="1200" cap="none" spc="0" normalizeH="0" baseline="0" noProof="0" dirty="0">
                <a:ln>
                  <a:noFill/>
                </a:ln>
                <a:solidFill>
                  <a:srgbClr val="333333"/>
                </a:solidFill>
                <a:effectLst/>
                <a:uLnTx/>
                <a:uFillTx/>
                <a:latin typeface="Inherit"/>
                <a:ea typeface="+mn-ea"/>
                <a:cs typeface="+mn-cs"/>
              </a:rPr>
              <a:t> = “?, !, :,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For character in </a:t>
            </a:r>
            <a:r>
              <a:rPr kumimoji="0" lang="en-US" sz="1800" b="0" i="0" u="none" strike="noStrike" kern="1200" cap="none" spc="0" normalizeH="0" baseline="0" noProof="0" dirty="0" err="1">
                <a:ln>
                  <a:noFill/>
                </a:ln>
                <a:solidFill>
                  <a:srgbClr val="333333"/>
                </a:solidFill>
                <a:effectLst/>
                <a:uLnTx/>
                <a:uFillTx/>
                <a:latin typeface="Inherit"/>
                <a:ea typeface="+mn-ea"/>
                <a:cs typeface="+mn-cs"/>
              </a:rPr>
              <a:t>disallowed_characters</a:t>
            </a:r>
            <a:r>
              <a:rPr kumimoji="0" lang="en-US" sz="1800" b="0" i="0" u="none" strike="noStrike" kern="1200" cap="none" spc="0" normalizeH="0" baseline="0" noProof="0" dirty="0">
                <a:ln>
                  <a:noFill/>
                </a:ln>
                <a:solidFill>
                  <a:srgbClr val="333333"/>
                </a:solidFill>
                <a:effectLst/>
                <a:uLnTx/>
                <a:uFillTx/>
                <a:latin typeface="Inheri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	 </a:t>
            </a:r>
            <a:r>
              <a:rPr kumimoji="0" lang="en-US" sz="1800" b="0" i="0" u="none" strike="noStrike" kern="1200" cap="none" spc="0" normalizeH="0" baseline="0" noProof="0" dirty="0" err="1">
                <a:ln>
                  <a:noFill/>
                </a:ln>
                <a:solidFill>
                  <a:srgbClr val="333333"/>
                </a:solidFill>
                <a:effectLst/>
                <a:uLnTx/>
                <a:uFillTx/>
                <a:latin typeface="Inherit"/>
                <a:ea typeface="+mn-ea"/>
                <a:cs typeface="+mn-cs"/>
              </a:rPr>
              <a:t>review_df.review</a:t>
            </a:r>
            <a:r>
              <a:rPr kumimoji="0" lang="en-US" sz="1800" b="0" i="0" u="none" strike="noStrike" kern="1200" cap="none" spc="0" normalizeH="0" baseline="0" noProof="0" dirty="0">
                <a:ln>
                  <a:noFill/>
                </a:ln>
                <a:solidFill>
                  <a:srgbClr val="333333"/>
                </a:solidFill>
                <a:effectLst/>
                <a:uLnTx/>
                <a:uFillTx/>
                <a:latin typeface="Inherit"/>
                <a:ea typeface="+mn-ea"/>
                <a:cs typeface="+mn-cs"/>
              </a:rPr>
              <a:t> = </a:t>
            </a:r>
            <a:r>
              <a:rPr kumimoji="0" lang="en-US" sz="1800" b="0" i="0" u="none" strike="noStrike" kern="1200" cap="none" spc="0" normalizeH="0" baseline="0" noProof="0" dirty="0" err="1">
                <a:ln>
                  <a:noFill/>
                </a:ln>
                <a:solidFill>
                  <a:srgbClr val="333333"/>
                </a:solidFill>
                <a:effectLst/>
                <a:uLnTx/>
                <a:uFillTx/>
                <a:latin typeface="Inherit"/>
                <a:ea typeface="+mn-ea"/>
                <a:cs typeface="+mn-cs"/>
              </a:rPr>
              <a:t>df.replace</a:t>
            </a:r>
            <a:r>
              <a:rPr kumimoji="0" lang="en-US" sz="1800" b="0" i="0" u="none" strike="noStrike" kern="1200" cap="none" spc="0" normalizeH="0" baseline="0" noProof="0" dirty="0">
                <a:ln>
                  <a:noFill/>
                </a:ln>
                <a:solidFill>
                  <a:srgbClr val="333333"/>
                </a:solidFill>
                <a:effectLst/>
                <a:uLnTx/>
                <a:uFillTx/>
                <a:latin typeface="Inherit"/>
                <a:ea typeface="+mn-ea"/>
                <a:cs typeface="+mn-cs"/>
              </a:rPr>
              <a:t>(character,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print(</a:t>
            </a:r>
            <a:r>
              <a:rPr kumimoji="0" lang="en-US" sz="1800" b="0" i="0" u="none" strike="noStrike" kern="1200" cap="none" spc="0" normalizeH="0" baseline="0" noProof="0" dirty="0" err="1">
                <a:ln>
                  <a:noFill/>
                </a:ln>
                <a:solidFill>
                  <a:srgbClr val="333333"/>
                </a:solidFill>
                <a:effectLst/>
                <a:uLnTx/>
                <a:uFillTx/>
                <a:latin typeface="Inherit"/>
                <a:ea typeface="+mn-ea"/>
                <a:cs typeface="+mn-cs"/>
              </a:rPr>
              <a:t>review_df.review</a:t>
            </a:r>
            <a:r>
              <a:rPr kumimoji="0" lang="en-US" sz="1800" b="0" i="0" u="none" strike="noStrike" kern="1200" cap="none" spc="0" normalizeH="0" baseline="0" noProof="0" dirty="0">
                <a:ln>
                  <a:noFill/>
                </a:ln>
                <a:solidFill>
                  <a:srgbClr val="333333"/>
                </a:solidFill>
                <a:effectLst/>
                <a:uLnTx/>
                <a:uFillTx/>
                <a:latin typeface="Inherit"/>
                <a:ea typeface="+mn-ea"/>
                <a:cs typeface="+mn-cs"/>
              </a:rPr>
              <a:t> )</a:t>
            </a:r>
          </a:p>
        </p:txBody>
      </p:sp>
    </p:spTree>
    <p:extLst>
      <p:ext uri="{BB962C8B-B14F-4D97-AF65-F5344CB8AC3E}">
        <p14:creationId xmlns:p14="http://schemas.microsoft.com/office/powerpoint/2010/main" val="320189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E44090-8479-4568-B4D1-1434ED5735D7}"/>
              </a:ext>
            </a:extLst>
          </p:cNvPr>
          <p:cNvPicPr>
            <a:picLocks noChangeAspect="1"/>
          </p:cNvPicPr>
          <p:nvPr/>
        </p:nvPicPr>
        <p:blipFill>
          <a:blip r:embed="rId2"/>
          <a:stretch>
            <a:fillRect/>
          </a:stretch>
        </p:blipFill>
        <p:spPr>
          <a:xfrm>
            <a:off x="4543425" y="609600"/>
            <a:ext cx="6644330" cy="5524499"/>
          </a:xfrm>
          <a:prstGeom prst="rect">
            <a:avLst/>
          </a:prstGeom>
        </p:spPr>
      </p:pic>
      <p:sp>
        <p:nvSpPr>
          <p:cNvPr id="7" name="TextBox 6">
            <a:extLst>
              <a:ext uri="{FF2B5EF4-FFF2-40B4-BE49-F238E27FC236}">
                <a16:creationId xmlns:a16="http://schemas.microsoft.com/office/drawing/2014/main" id="{7B886FA1-D5F8-446A-9968-593EEDB3A0B1}"/>
              </a:ext>
            </a:extLst>
          </p:cNvPr>
          <p:cNvSpPr txBox="1"/>
          <p:nvPr/>
        </p:nvSpPr>
        <p:spPr>
          <a:xfrm>
            <a:off x="1004245" y="895296"/>
            <a:ext cx="3416835" cy="1477328"/>
          </a:xfrm>
          <a:prstGeom prst="rect">
            <a:avLst/>
          </a:prstGeom>
          <a:noFill/>
        </p:spPr>
        <p:txBody>
          <a:bodyPr wrap="square">
            <a:spAutoFit/>
          </a:bodyPr>
          <a:lstStyle/>
          <a:p>
            <a:r>
              <a:rPr lang="en-US" b="1" i="0" dirty="0">
                <a:solidFill>
                  <a:srgbClr val="000000"/>
                </a:solidFill>
                <a:effectLst/>
                <a:latin typeface="Helvetica Neue"/>
              </a:rPr>
              <a:t>Example 2: Removing unusual characters</a:t>
            </a:r>
          </a:p>
          <a:p>
            <a:r>
              <a:rPr lang="en-US" b="0" i="0" dirty="0">
                <a:solidFill>
                  <a:srgbClr val="000000"/>
                </a:solidFill>
                <a:effectLst/>
                <a:latin typeface="Helvetica Neue"/>
              </a:rPr>
              <a:t>Processing the string to remove punctuations and any HTML tags.</a:t>
            </a:r>
            <a:endParaRPr lang="en-US" dirty="0"/>
          </a:p>
        </p:txBody>
      </p:sp>
    </p:spTree>
    <p:extLst>
      <p:ext uri="{BB962C8B-B14F-4D97-AF65-F5344CB8AC3E}">
        <p14:creationId xmlns:p14="http://schemas.microsoft.com/office/powerpoint/2010/main" val="1045142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05805B-CAB9-4C56-B064-C3EB1E195223}"/>
              </a:ext>
            </a:extLst>
          </p:cNvPr>
          <p:cNvSpPr txBox="1"/>
          <p:nvPr/>
        </p:nvSpPr>
        <p:spPr>
          <a:xfrm>
            <a:off x="1296232" y="751344"/>
            <a:ext cx="9907665" cy="5355312"/>
          </a:xfrm>
          <a:prstGeom prst="rect">
            <a:avLst/>
          </a:prstGeom>
          <a:solidFill>
            <a:schemeClr val="bg1">
              <a:lumMod val="85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srgbClr val="00B0F0"/>
                </a:solidFill>
                <a:effectLst/>
                <a:uLnTx/>
                <a:uFillTx/>
                <a:latin typeface="inherit"/>
                <a:ea typeface="+mn-ea"/>
                <a:cs typeface="+mn-cs"/>
              </a:rPr>
              <a:t>## Character/Word Count in 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inherit"/>
                <a:ea typeface="+mn-ea"/>
                <a:cs typeface="+mn-cs"/>
              </a:rPr>
              <a:t>In R, you can use a nested loop statement to extract characters and print out the list of characters.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inherit"/>
                <a:ea typeface="+mn-ea"/>
                <a:cs typeface="+mn-cs"/>
              </a:rPr>
              <a:t>yelp$review</a:t>
            </a:r>
            <a:r>
              <a:rPr kumimoji="0" lang="en-US" sz="1800" b="0" i="0" u="none" strike="noStrike" kern="1200" cap="none" spc="0" normalizeH="0" baseline="0" noProof="0" dirty="0">
                <a:ln>
                  <a:noFill/>
                </a:ln>
                <a:solidFill>
                  <a:prstClr val="black"/>
                </a:solidFill>
                <a:effectLst/>
                <a:uLnTx/>
                <a:uFillTx/>
                <a:latin typeface="inherit"/>
                <a:ea typeface="+mn-ea"/>
                <a:cs typeface="+mn-cs"/>
              </a:rPr>
              <a:t> %&gt;% </a:t>
            </a:r>
            <a:r>
              <a:rPr kumimoji="0" lang="en-US" sz="1800" b="0" i="0" u="none" strike="noStrike" kern="1200" cap="none" spc="0" normalizeH="0" baseline="0" noProof="0" dirty="0" err="1">
                <a:ln>
                  <a:noFill/>
                </a:ln>
                <a:solidFill>
                  <a:prstClr val="black"/>
                </a:solidFill>
                <a:effectLst/>
                <a:uLnTx/>
                <a:uFillTx/>
                <a:latin typeface="inherit"/>
                <a:ea typeface="+mn-ea"/>
                <a:cs typeface="+mn-cs"/>
              </a:rPr>
              <a:t>strsplit</a:t>
            </a:r>
            <a:r>
              <a:rPr kumimoji="0" lang="en-US" sz="1800" b="0" i="0" u="none" strike="noStrike" kern="1200" cap="none" spc="0" normalizeH="0" baseline="0" noProof="0" dirty="0">
                <a:ln>
                  <a:noFill/>
                </a:ln>
                <a:solidFill>
                  <a:prstClr val="black"/>
                </a:solidFill>
                <a:effectLst/>
                <a:uLnTx/>
                <a:uFillTx/>
                <a:latin typeface="inherit"/>
                <a:ea typeface="+mn-ea"/>
                <a:cs typeface="+mn-cs"/>
              </a:rPr>
              <a:t>(" ") %&gt;% </a:t>
            </a:r>
            <a:r>
              <a:rPr kumimoji="0" lang="en-US" sz="1800" b="0" i="0" u="none" strike="noStrike" kern="1200" cap="none" spc="0" normalizeH="0" baseline="0" noProof="0" dirty="0" err="1">
                <a:ln>
                  <a:noFill/>
                </a:ln>
                <a:solidFill>
                  <a:prstClr val="black"/>
                </a:solidFill>
                <a:effectLst/>
                <a:uLnTx/>
                <a:uFillTx/>
                <a:latin typeface="inherit"/>
                <a:ea typeface="+mn-ea"/>
                <a:cs typeface="+mn-cs"/>
              </a:rPr>
              <a:t>sapply</a:t>
            </a:r>
            <a:r>
              <a:rPr kumimoji="0" lang="en-US" sz="1800" b="0" i="0" u="none" strike="noStrike" kern="1200" cap="none" spc="0" normalizeH="0" baseline="0" noProof="0" dirty="0">
                <a:ln>
                  <a:noFill/>
                </a:ln>
                <a:solidFill>
                  <a:prstClr val="black"/>
                </a:solidFill>
                <a:effectLst/>
                <a:uLnTx/>
                <a:uFillTx/>
                <a:latin typeface="inherit"/>
                <a:ea typeface="+mn-ea"/>
                <a:cs typeface="+mn-cs"/>
              </a:rPr>
              <a:t>(length) %&gt;% summary()   # Word count distribution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inherit"/>
                <a:ea typeface="+mn-ea"/>
                <a:cs typeface="+mn-cs"/>
              </a:rPr>
              <a:t>Output: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1" u="none" strike="noStrike" kern="1200" cap="none" spc="0" normalizeH="0" baseline="0" noProof="0" dirty="0">
              <a:ln>
                <a:noFill/>
              </a:ln>
              <a:solidFill>
                <a:srgbClr val="00B0F0"/>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B0F0"/>
                </a:solidFill>
                <a:effectLst/>
                <a:uLnTx/>
                <a:uFillTx/>
                <a:latin typeface="inherit"/>
                <a:ea typeface="+mn-ea"/>
                <a:cs typeface="+mn-cs"/>
              </a:rPr>
              <a:t># Remove non-alphanumeric characters from strings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inherit"/>
                <a:ea typeface="+mn-ea"/>
                <a:cs typeface="+mn-cs"/>
              </a:rPr>
              <a:t>strsplit</a:t>
            </a:r>
            <a:r>
              <a:rPr kumimoji="0" lang="en-US" sz="1800" b="0" i="0" u="none" strike="noStrike" kern="1200" cap="none" spc="0" normalizeH="0" baseline="0" noProof="0" dirty="0">
                <a:ln>
                  <a:noFill/>
                </a:ln>
                <a:solidFill>
                  <a:prstClr val="black"/>
                </a:solidFill>
                <a:effectLst/>
                <a:uLnTx/>
                <a:uFillTx/>
                <a:latin typeface="inherit"/>
                <a:ea typeface="+mn-ea"/>
                <a:cs typeface="+mn-cs"/>
              </a:rPr>
              <a:t>(</a:t>
            </a:r>
            <a:r>
              <a:rPr kumimoji="0" lang="en-US" sz="1800" b="0" i="0" u="none" strike="noStrike" kern="1200" cap="none" spc="0" normalizeH="0" baseline="0" noProof="0" dirty="0" err="1">
                <a:ln>
                  <a:noFill/>
                </a:ln>
                <a:solidFill>
                  <a:prstClr val="black"/>
                </a:solidFill>
                <a:effectLst/>
                <a:uLnTx/>
                <a:uFillTx/>
                <a:latin typeface="inherit"/>
                <a:ea typeface="+mn-ea"/>
                <a:cs typeface="+mn-cs"/>
              </a:rPr>
              <a:t>yelp$review</a:t>
            </a:r>
            <a:r>
              <a:rPr kumimoji="0" lang="en-US" sz="1800" b="0" i="0" u="none" strike="noStrike" kern="1200" cap="none" spc="0" normalizeH="0" baseline="0" noProof="0" dirty="0">
                <a:ln>
                  <a:noFill/>
                </a:ln>
                <a:solidFill>
                  <a:prstClr val="black"/>
                </a:solidFill>
                <a:effectLst/>
                <a:uLnTx/>
                <a:uFillTx/>
                <a:latin typeface="inherit"/>
                <a:ea typeface="+mn-ea"/>
                <a:cs typeface="+mn-cs"/>
              </a:rPr>
              <a:t>[c(1:6)], "[^a-zA-Z0-9]+")</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B0F0"/>
                </a:solidFill>
                <a:effectLst/>
                <a:uLnTx/>
                <a:uFillTx/>
                <a:latin typeface="inherit"/>
                <a:ea typeface="+mn-ea"/>
                <a:cs typeface="+mn-cs"/>
              </a:rPr>
              <a:t># Review sentence with smile emoticon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inherit"/>
                <a:ea typeface="+mn-ea"/>
                <a:cs typeface="+mn-cs"/>
              </a:rPr>
              <a:t>yelp$review</a:t>
            </a:r>
            <a:r>
              <a:rPr kumimoji="0" lang="en-US" sz="1800" b="0" i="0" u="none" strike="noStrike" kern="1200" cap="none" spc="0" normalizeH="0" baseline="0" noProof="0" dirty="0">
                <a:ln>
                  <a:noFill/>
                </a:ln>
                <a:solidFill>
                  <a:prstClr val="black"/>
                </a:solidFill>
                <a:effectLst/>
                <a:uLnTx/>
                <a:uFillTx/>
                <a:latin typeface="inherit"/>
                <a:ea typeface="+mn-ea"/>
                <a:cs typeface="+mn-cs"/>
              </a:rPr>
              <a:t>[</a:t>
            </a:r>
            <a:r>
              <a:rPr kumimoji="0" lang="en-US" sz="1800" b="0" i="0" u="none" strike="noStrike" kern="1200" cap="none" spc="0" normalizeH="0" baseline="0" noProof="0" dirty="0" err="1">
                <a:ln>
                  <a:noFill/>
                </a:ln>
                <a:solidFill>
                  <a:prstClr val="black"/>
                </a:solidFill>
                <a:effectLst/>
                <a:uLnTx/>
                <a:uFillTx/>
                <a:latin typeface="inherit"/>
                <a:ea typeface="+mn-ea"/>
                <a:cs typeface="+mn-cs"/>
              </a:rPr>
              <a:t>row_emoticon</a:t>
            </a:r>
            <a:r>
              <a:rPr kumimoji="0" lang="en-US" sz="1800" b="0" i="0" u="none" strike="noStrike" kern="1200" cap="none" spc="0" normalizeH="0" baseline="0" noProof="0" dirty="0">
                <a:ln>
                  <a:noFill/>
                </a:ln>
                <a:solidFill>
                  <a:prstClr val="black"/>
                </a:solidFill>
                <a:effectLst/>
                <a:uLnTx/>
                <a:uFillTx/>
                <a:latin typeface="inheri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B0F0"/>
                </a:solidFill>
                <a:effectLst/>
                <a:uLnTx/>
                <a:uFillTx/>
                <a:latin typeface="inherit"/>
                <a:ea typeface="+mn-ea"/>
                <a:cs typeface="+mn-cs"/>
              </a:rPr>
              <a:t># Address emoticon by removing punctuation marks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inherit"/>
                <a:ea typeface="+mn-ea"/>
                <a:cs typeface="+mn-cs"/>
              </a:rPr>
              <a:t>strsplit</a:t>
            </a:r>
            <a:r>
              <a:rPr kumimoji="0" lang="en-US" sz="1800" b="0" i="0" u="none" strike="noStrike" kern="1200" cap="none" spc="0" normalizeH="0" baseline="0" noProof="0" dirty="0">
                <a:ln>
                  <a:noFill/>
                </a:ln>
                <a:solidFill>
                  <a:prstClr val="black"/>
                </a:solidFill>
                <a:effectLst/>
                <a:uLnTx/>
                <a:uFillTx/>
                <a:latin typeface="inherit"/>
                <a:ea typeface="+mn-ea"/>
                <a:cs typeface="+mn-cs"/>
              </a:rPr>
              <a:t>(</a:t>
            </a:r>
            <a:r>
              <a:rPr kumimoji="0" lang="en-US" sz="1800" b="0" i="0" u="none" strike="noStrike" kern="1200" cap="none" spc="0" normalizeH="0" baseline="0" noProof="0" dirty="0" err="1">
                <a:ln>
                  <a:noFill/>
                </a:ln>
                <a:solidFill>
                  <a:prstClr val="black"/>
                </a:solidFill>
                <a:effectLst/>
                <a:uLnTx/>
                <a:uFillTx/>
                <a:latin typeface="inherit"/>
                <a:ea typeface="+mn-ea"/>
                <a:cs typeface="+mn-cs"/>
              </a:rPr>
              <a:t>yelp$review</a:t>
            </a:r>
            <a:r>
              <a:rPr kumimoji="0" lang="en-US" sz="1800" b="0" i="0" u="none" strike="noStrike" kern="1200" cap="none" spc="0" normalizeH="0" baseline="0" noProof="0" dirty="0">
                <a:ln>
                  <a:noFill/>
                </a:ln>
                <a:solidFill>
                  <a:prstClr val="black"/>
                </a:solidFill>
                <a:effectLst/>
                <a:uLnTx/>
                <a:uFillTx/>
                <a:latin typeface="inherit"/>
                <a:ea typeface="+mn-ea"/>
                <a:cs typeface="+mn-cs"/>
              </a:rPr>
              <a:t>[724], "[^a-zA-Z0-9]+")</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pic>
        <p:nvPicPr>
          <p:cNvPr id="6" name="Picture 5">
            <a:extLst>
              <a:ext uri="{FF2B5EF4-FFF2-40B4-BE49-F238E27FC236}">
                <a16:creationId xmlns:a16="http://schemas.microsoft.com/office/drawing/2014/main" id="{5932C062-BE54-430D-93CE-612BD23EB78E}"/>
              </a:ext>
            </a:extLst>
          </p:cNvPr>
          <p:cNvPicPr>
            <a:picLocks noChangeAspect="1"/>
          </p:cNvPicPr>
          <p:nvPr/>
        </p:nvPicPr>
        <p:blipFill>
          <a:blip r:embed="rId2"/>
          <a:stretch>
            <a:fillRect/>
          </a:stretch>
        </p:blipFill>
        <p:spPr>
          <a:xfrm>
            <a:off x="1469254" y="2784999"/>
            <a:ext cx="4438650" cy="552450"/>
          </a:xfrm>
          <a:prstGeom prst="rect">
            <a:avLst/>
          </a:prstGeom>
        </p:spPr>
      </p:pic>
    </p:spTree>
    <p:extLst>
      <p:ext uri="{BB962C8B-B14F-4D97-AF65-F5344CB8AC3E}">
        <p14:creationId xmlns:p14="http://schemas.microsoft.com/office/powerpoint/2010/main" val="3090713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CF7115-4A86-4373-81FD-E0DDA7217344}"/>
              </a:ext>
            </a:extLst>
          </p:cNvPr>
          <p:cNvSpPr txBox="1"/>
          <p:nvPr/>
        </p:nvSpPr>
        <p:spPr>
          <a:xfrm>
            <a:off x="882880" y="682152"/>
            <a:ext cx="4807705" cy="31393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nherit"/>
                <a:ea typeface="+mn-ea"/>
                <a:cs typeface="+mn-cs"/>
              </a:rPr>
              <a:t>B1b.</a:t>
            </a:r>
            <a:r>
              <a:rPr kumimoji="0" lang="en-US" sz="1800" b="0" i="0" u="none" strike="noStrike" kern="1200" cap="none" spc="0" normalizeH="0" baseline="0" noProof="0" dirty="0">
                <a:ln>
                  <a:noFill/>
                </a:ln>
                <a:solidFill>
                  <a:srgbClr val="C00000"/>
                </a:solidFill>
                <a:effectLst/>
                <a:uLnTx/>
                <a:uFillTx/>
                <a:latin typeface="inherit"/>
                <a:ea typeface="+mn-ea"/>
                <a:cs typeface="+mn-cs"/>
              </a:rPr>
              <a:t> </a:t>
            </a:r>
            <a:r>
              <a:rPr kumimoji="0" lang="en-US" sz="1800" b="1" i="0" u="none" strike="noStrike" kern="1200" cap="none" spc="0" normalizeH="0" baseline="0" noProof="0" dirty="0">
                <a:ln>
                  <a:noFill/>
                </a:ln>
                <a:solidFill>
                  <a:srgbClr val="333333"/>
                </a:solidFill>
                <a:effectLst/>
                <a:uLnTx/>
                <a:uFillTx/>
                <a:latin typeface="inherit"/>
                <a:ea typeface="+mn-ea"/>
                <a:cs typeface="+mn-cs"/>
              </a:rPr>
              <a:t>Vocabulary Size</a:t>
            </a:r>
            <a:r>
              <a:rPr kumimoji="0" lang="en-US" sz="1800" b="0" i="0" u="none" strike="noStrike" kern="1200" cap="none" spc="0" normalizeH="0" baseline="0" noProof="0" dirty="0">
                <a:ln>
                  <a:noFill/>
                </a:ln>
                <a:solidFill>
                  <a:srgbClr val="333333"/>
                </a:solidFill>
                <a:effectLst/>
                <a:uLnTx/>
                <a:uFillTx/>
                <a:latin typeface="inherit"/>
                <a:ea typeface="+mn-ea"/>
                <a:cs typeface="+mn-cs"/>
              </a:rPr>
              <a:t>. The vocabulary size is the number of </a:t>
            </a:r>
            <a:r>
              <a:rPr kumimoji="0" lang="en-US" sz="1800" b="0" i="0" u="none" strike="noStrike" kern="1200" cap="none" spc="0" normalizeH="0" baseline="0" noProof="0" dirty="0">
                <a:ln>
                  <a:noFill/>
                </a:ln>
                <a:solidFill>
                  <a:srgbClr val="0070C0"/>
                </a:solidFill>
                <a:effectLst/>
                <a:uLnTx/>
                <a:uFillTx/>
                <a:latin typeface="inherit"/>
                <a:ea typeface="+mn-ea"/>
                <a:cs typeface="+mn-cs"/>
              </a:rPr>
              <a:t>unique or tokenized words </a:t>
            </a:r>
            <a:r>
              <a:rPr kumimoji="0" lang="en-US" sz="1800" b="0" i="0" u="none" strike="noStrike" kern="1200" cap="none" spc="0" normalizeH="0" baseline="0" noProof="0" dirty="0">
                <a:ln>
                  <a:noFill/>
                </a:ln>
                <a:solidFill>
                  <a:srgbClr val="333333"/>
                </a:solidFill>
                <a:effectLst/>
                <a:uLnTx/>
                <a:uFillTx/>
                <a:latin typeface="inherit"/>
                <a:ea typeface="+mn-ea"/>
                <a:cs typeface="+mn-cs"/>
              </a:rPr>
              <a:t>featured in your dataset or across all comments.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You can use the Tokenizer class in the Keras library or the Tokenizer method from </a:t>
            </a:r>
            <a:r>
              <a:rPr kumimoji="0" lang="en-US" sz="1800" b="0" i="0" u="none" strike="noStrike" kern="1200" cap="none" spc="0" normalizeH="0" baseline="0" noProof="0" dirty="0" err="1">
                <a:ln>
                  <a:noFill/>
                </a:ln>
                <a:solidFill>
                  <a:srgbClr val="333333"/>
                </a:solidFill>
                <a:effectLst/>
                <a:uLnTx/>
                <a:uFillTx/>
                <a:latin typeface="inherit"/>
                <a:ea typeface="+mn-ea"/>
                <a:cs typeface="+mn-cs"/>
              </a:rPr>
              <a:t>tensor.keras.preprocessing</a:t>
            </a:r>
            <a:r>
              <a:rPr kumimoji="0" lang="en-US" sz="1800" b="0" i="0" u="none" strike="noStrike" kern="1200" cap="none" spc="0" normalizeH="0" baseline="0" noProof="0" dirty="0">
                <a:ln>
                  <a:noFill/>
                </a:ln>
                <a:solidFill>
                  <a:srgbClr val="333333"/>
                </a:solidFill>
                <a:effectLst/>
                <a:uLnTx/>
                <a:uFillTx/>
                <a:latin typeface="inherit"/>
                <a:ea typeface="+mn-ea"/>
                <a:cs typeface="+mn-cs"/>
              </a:rPr>
              <a:t> library to identify the vocabulary size.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The Tokenizer can help remove the special characters using the filter parameter. </a:t>
            </a:r>
            <a:endParaRPr kumimoji="0" lang="en-US" sz="1800" b="1" i="1" u="none" strike="noStrike" kern="1200" cap="none" spc="0" normalizeH="0" baseline="0" noProof="0" dirty="0">
              <a:ln>
                <a:noFill/>
              </a:ln>
              <a:solidFill>
                <a:srgbClr val="0070C0"/>
              </a:solidFill>
              <a:effectLst/>
              <a:uLnTx/>
              <a:uFillTx/>
              <a:latin typeface="inherit"/>
              <a:ea typeface="+mn-ea"/>
              <a:cs typeface="+mn-cs"/>
            </a:endParaRPr>
          </a:p>
        </p:txBody>
      </p:sp>
      <p:pic>
        <p:nvPicPr>
          <p:cNvPr id="4" name="Picture 3" descr="Graphical user interface, text, application&#10;&#10;Description automatically generated">
            <a:extLst>
              <a:ext uri="{FF2B5EF4-FFF2-40B4-BE49-F238E27FC236}">
                <a16:creationId xmlns:a16="http://schemas.microsoft.com/office/drawing/2014/main" id="{F9A0C4F1-E1CC-46AB-AAD6-B58EB79A9AEC}"/>
              </a:ext>
            </a:extLst>
          </p:cNvPr>
          <p:cNvPicPr>
            <a:picLocks noChangeAspect="1"/>
          </p:cNvPicPr>
          <p:nvPr/>
        </p:nvPicPr>
        <p:blipFill>
          <a:blip r:embed="rId2"/>
          <a:stretch>
            <a:fillRect/>
          </a:stretch>
        </p:blipFill>
        <p:spPr>
          <a:xfrm>
            <a:off x="5761608" y="862160"/>
            <a:ext cx="5677688" cy="1626697"/>
          </a:xfrm>
          <a:prstGeom prst="rect">
            <a:avLst/>
          </a:prstGeom>
        </p:spPr>
      </p:pic>
      <p:pic>
        <p:nvPicPr>
          <p:cNvPr id="8" name="Picture 7">
            <a:extLst>
              <a:ext uri="{FF2B5EF4-FFF2-40B4-BE49-F238E27FC236}">
                <a16:creationId xmlns:a16="http://schemas.microsoft.com/office/drawing/2014/main" id="{22F866A3-B600-4208-9CE1-33723A1336BA}"/>
              </a:ext>
            </a:extLst>
          </p:cNvPr>
          <p:cNvPicPr>
            <a:picLocks noChangeAspect="1"/>
          </p:cNvPicPr>
          <p:nvPr/>
        </p:nvPicPr>
        <p:blipFill>
          <a:blip r:embed="rId3"/>
          <a:stretch>
            <a:fillRect/>
          </a:stretch>
        </p:blipFill>
        <p:spPr>
          <a:xfrm>
            <a:off x="5663951" y="2488857"/>
            <a:ext cx="5859689" cy="2945601"/>
          </a:xfrm>
          <a:prstGeom prst="rect">
            <a:avLst/>
          </a:prstGeom>
        </p:spPr>
      </p:pic>
      <p:pic>
        <p:nvPicPr>
          <p:cNvPr id="5" name="Picture 4">
            <a:extLst>
              <a:ext uri="{FF2B5EF4-FFF2-40B4-BE49-F238E27FC236}">
                <a16:creationId xmlns:a16="http://schemas.microsoft.com/office/drawing/2014/main" id="{58B7B46F-0E9D-4548-BA59-1D7743CB2E37}"/>
              </a:ext>
            </a:extLst>
          </p:cNvPr>
          <p:cNvPicPr>
            <a:picLocks noChangeAspect="1"/>
          </p:cNvPicPr>
          <p:nvPr/>
        </p:nvPicPr>
        <p:blipFill>
          <a:blip r:embed="rId4"/>
          <a:stretch>
            <a:fillRect/>
          </a:stretch>
        </p:blipFill>
        <p:spPr>
          <a:xfrm>
            <a:off x="668360" y="4330990"/>
            <a:ext cx="4178849" cy="1704673"/>
          </a:xfrm>
          <a:prstGeom prst="rect">
            <a:avLst/>
          </a:prstGeom>
        </p:spPr>
      </p:pic>
      <p:sp>
        <p:nvSpPr>
          <p:cNvPr id="9" name="TextBox 8">
            <a:extLst>
              <a:ext uri="{FF2B5EF4-FFF2-40B4-BE49-F238E27FC236}">
                <a16:creationId xmlns:a16="http://schemas.microsoft.com/office/drawing/2014/main" id="{B3C41554-99D8-49F8-8EFC-8E97E96A0DAD}"/>
              </a:ext>
            </a:extLst>
          </p:cNvPr>
          <p:cNvSpPr txBox="1"/>
          <p:nvPr/>
        </p:nvSpPr>
        <p:spPr>
          <a:xfrm>
            <a:off x="6323627" y="652677"/>
            <a:ext cx="6117534"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70C0"/>
                </a:solidFill>
                <a:effectLst/>
                <a:uLnTx/>
                <a:uFillTx/>
                <a:latin typeface="inherit"/>
                <a:ea typeface="+mn-ea"/>
                <a:cs typeface="+mn-cs"/>
              </a:rPr>
              <a:t>See sample Python codes:</a:t>
            </a:r>
          </a:p>
        </p:txBody>
      </p:sp>
      <p:sp>
        <p:nvSpPr>
          <p:cNvPr id="10" name="TextBox 9">
            <a:extLst>
              <a:ext uri="{FF2B5EF4-FFF2-40B4-BE49-F238E27FC236}">
                <a16:creationId xmlns:a16="http://schemas.microsoft.com/office/drawing/2014/main" id="{E053EB3B-4063-46E9-BBC1-4C0FBAD34410}"/>
              </a:ext>
            </a:extLst>
          </p:cNvPr>
          <p:cNvSpPr txBox="1"/>
          <p:nvPr/>
        </p:nvSpPr>
        <p:spPr>
          <a:xfrm>
            <a:off x="1320553" y="3961658"/>
            <a:ext cx="2301535"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70C0"/>
                </a:solidFill>
                <a:effectLst/>
                <a:uLnTx/>
                <a:uFillTx/>
                <a:latin typeface="inherit"/>
                <a:ea typeface="+mn-ea"/>
                <a:cs typeface="+mn-cs"/>
              </a:rPr>
              <a:t>See sample R code:</a:t>
            </a:r>
          </a:p>
        </p:txBody>
      </p:sp>
      <p:sp>
        <p:nvSpPr>
          <p:cNvPr id="7" name="TextBox 6">
            <a:extLst>
              <a:ext uri="{FF2B5EF4-FFF2-40B4-BE49-F238E27FC236}">
                <a16:creationId xmlns:a16="http://schemas.microsoft.com/office/drawing/2014/main" id="{8BD0B0C1-ACDC-36E4-A9D9-E21597BF849F}"/>
              </a:ext>
            </a:extLst>
          </p:cNvPr>
          <p:cNvSpPr txBox="1"/>
          <p:nvPr/>
        </p:nvSpPr>
        <p:spPr>
          <a:xfrm>
            <a:off x="4847209" y="5628178"/>
            <a:ext cx="6267450" cy="369332"/>
          </a:xfrm>
          <a:prstGeom prst="rect">
            <a:avLst/>
          </a:prstGeom>
          <a:noFill/>
        </p:spPr>
        <p:txBody>
          <a:bodyPr wrap="square">
            <a:spAutoFit/>
          </a:bodyPr>
          <a:lstStyle/>
          <a:p>
            <a:r>
              <a:rPr lang="en-US" dirty="0"/>
              <a:t>Another Python Code: </a:t>
            </a:r>
            <a:r>
              <a:rPr lang="en-US" dirty="0" err="1"/>
              <a:t>len</a:t>
            </a:r>
            <a:r>
              <a:rPr lang="en-US" dirty="0"/>
              <a:t>(</a:t>
            </a:r>
            <a:r>
              <a:rPr lang="en-US" dirty="0" err="1"/>
              <a:t>tokenizer.word_index</a:t>
            </a:r>
            <a:r>
              <a:rPr lang="en-US" dirty="0"/>
              <a:t>) + 1</a:t>
            </a:r>
          </a:p>
        </p:txBody>
      </p:sp>
    </p:spTree>
    <p:extLst>
      <p:ext uri="{BB962C8B-B14F-4D97-AF65-F5344CB8AC3E}">
        <p14:creationId xmlns:p14="http://schemas.microsoft.com/office/powerpoint/2010/main" val="2130640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96999-8982-456C-9991-97CE660AB692}"/>
              </a:ext>
            </a:extLst>
          </p:cNvPr>
          <p:cNvSpPr txBox="1"/>
          <p:nvPr/>
        </p:nvSpPr>
        <p:spPr>
          <a:xfrm>
            <a:off x="809625" y="612844"/>
            <a:ext cx="10648950" cy="563231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nherit"/>
                <a:ea typeface="+mn-ea"/>
                <a:cs typeface="+mn-cs"/>
              </a:rPr>
              <a:t>B1c. </a:t>
            </a:r>
            <a:r>
              <a:rPr kumimoji="0" lang="en-US" sz="1800" b="1"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Word embedding length</a:t>
            </a:r>
            <a:r>
              <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 Word embedding is the position of the word in the learned vector space. It is a mapped vector in a number format that allows a NN to determine the probability distribution of all words and the occurrence of the next word in the vector(Jason Brownlee, Oct.11, 2017).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Embedding length </a:t>
            </a:r>
            <a:r>
              <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on the other hand is the </a:t>
            </a:r>
            <a:r>
              <a:rPr kumimoji="0" lang="en-US" sz="1800" b="0" i="1" u="none" strike="noStrike" kern="1200" cap="none" spc="0" normalizeH="0" baseline="0" noProof="0" dirty="0">
                <a:ln>
                  <a:noFill/>
                </a:ln>
                <a:solidFill>
                  <a:srgbClr val="0070C0"/>
                </a:solidFill>
                <a:effectLst/>
                <a:uLnTx/>
                <a:uFillTx/>
                <a:latin typeface="inherit"/>
                <a:ea typeface="Times New Roman" panose="02020603050405020304" pitchFamily="18" charset="0"/>
                <a:cs typeface="+mn-cs"/>
              </a:rPr>
              <a:t>fourth root of the vocabulary size</a:t>
            </a:r>
            <a:r>
              <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 which is the squared root of the square root (Qian, 2020).  You can take the 4th root of your vocab size and round it up to the nearest integer. This number can be adjusted during hyperparameter tuning for optimal model performance.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The common embedding length that yields the most useful result is between </a:t>
            </a:r>
            <a:r>
              <a:rPr kumimoji="0" lang="en-US" sz="1800" b="1" i="0" u="none" strike="noStrike" kern="1200" cap="none" spc="0" normalizeH="0" baseline="0" noProof="0" dirty="0">
                <a:ln>
                  <a:noFill/>
                </a:ln>
                <a:solidFill>
                  <a:srgbClr val="0070C0"/>
                </a:solidFill>
                <a:effectLst/>
                <a:uLnTx/>
                <a:uFillTx/>
                <a:latin typeface="inherit"/>
                <a:ea typeface="Times New Roman" panose="02020603050405020304" pitchFamily="18" charset="0"/>
                <a:cs typeface="+mn-cs"/>
              </a:rPr>
              <a:t>100 and 300</a:t>
            </a:r>
            <a:r>
              <a:rPr lang="en-US" dirty="0">
                <a:solidFill>
                  <a:srgbClr val="333333"/>
                </a:solidFill>
                <a:latin typeface="inherit"/>
                <a:ea typeface="Times New Roman" panose="02020603050405020304" pitchFamily="18" charset="0"/>
              </a:rPr>
              <a:t> </a:t>
            </a:r>
            <a:r>
              <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a:t>
            </a:r>
            <a:r>
              <a:rPr kumimoji="0" lang="en-US" sz="1800" b="0" i="0" u="none" strike="noStrike" kern="1200" cap="none" spc="0" normalizeH="0" baseline="0" noProof="0" dirty="0" err="1">
                <a:ln>
                  <a:noFill/>
                </a:ln>
                <a:solidFill>
                  <a:srgbClr val="333333"/>
                </a:solidFill>
                <a:effectLst/>
                <a:uLnTx/>
                <a:uFillTx/>
                <a:latin typeface="inherit"/>
                <a:ea typeface="Times New Roman" panose="02020603050405020304" pitchFamily="18" charset="0"/>
                <a:cs typeface="+mn-cs"/>
              </a:rPr>
              <a:t>Huseby</a:t>
            </a:r>
            <a:r>
              <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 2023).</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70C0"/>
                </a:solidFill>
                <a:effectLst/>
                <a:uLnTx/>
                <a:uFillTx/>
                <a:latin typeface="inherit"/>
                <a:ea typeface="Times New Roman" panose="02020603050405020304" pitchFamily="18" charset="0"/>
                <a:cs typeface="+mn-cs"/>
              </a:rPr>
              <a:t>See sample Python codes:</a:t>
            </a:r>
            <a:endPar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nherit"/>
                <a:ea typeface="Times New Roman" panose="02020603050405020304" pitchFamily="18" charset="0"/>
                <a:cs typeface="+mn-cs"/>
              </a:rPr>
              <a:t>Ex. 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333333"/>
                </a:solidFill>
                <a:effectLst/>
                <a:uLnTx/>
                <a:uFillTx/>
                <a:latin typeface="inherit"/>
                <a:ea typeface="Times New Roman" panose="02020603050405020304" pitchFamily="18" charset="0"/>
                <a:cs typeface="+mn-cs"/>
              </a:rPr>
              <a:t>max_sequence_embedding</a:t>
            </a:r>
            <a:r>
              <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 = int(round(</a:t>
            </a:r>
            <a:r>
              <a:rPr kumimoji="0" lang="en-US" sz="1800" b="0" i="0" u="none" strike="noStrike" kern="1200" cap="none" spc="0" normalizeH="0" baseline="0" noProof="0" dirty="0" err="1">
                <a:ln>
                  <a:noFill/>
                </a:ln>
                <a:solidFill>
                  <a:srgbClr val="333333"/>
                </a:solidFill>
                <a:effectLst/>
                <a:uLnTx/>
                <a:uFillTx/>
                <a:latin typeface="inherit"/>
                <a:ea typeface="Times New Roman" panose="02020603050405020304" pitchFamily="18" charset="0"/>
                <a:cs typeface="+mn-cs"/>
              </a:rPr>
              <a:t>numpy.sqrt</a:t>
            </a:r>
            <a:r>
              <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a:t>
            </a:r>
            <a:r>
              <a:rPr kumimoji="0" lang="en-US" sz="1800" b="0" i="0" u="none" strike="noStrike" kern="1200" cap="none" spc="0" normalizeH="0" baseline="0" noProof="0" dirty="0" err="1">
                <a:ln>
                  <a:noFill/>
                </a:ln>
                <a:solidFill>
                  <a:srgbClr val="333333"/>
                </a:solidFill>
                <a:effectLst/>
                <a:uLnTx/>
                <a:uFillTx/>
                <a:latin typeface="inherit"/>
                <a:ea typeface="Times New Roman" panose="02020603050405020304" pitchFamily="18" charset="0"/>
                <a:cs typeface="+mn-cs"/>
              </a:rPr>
              <a:t>numpy.sqrt</a:t>
            </a:r>
            <a:r>
              <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a:t>
            </a:r>
            <a:r>
              <a:rPr kumimoji="0" lang="en-US" sz="1800" b="0" i="0" u="none" strike="noStrike" kern="1200" cap="none" spc="0" normalizeH="0" baseline="0" noProof="0" dirty="0" err="1">
                <a:ln>
                  <a:noFill/>
                </a:ln>
                <a:solidFill>
                  <a:srgbClr val="333333"/>
                </a:solidFill>
                <a:effectLst/>
                <a:uLnTx/>
                <a:uFillTx/>
                <a:latin typeface="inherit"/>
                <a:ea typeface="Times New Roman" panose="02020603050405020304" pitchFamily="18" charset="0"/>
                <a:cs typeface="+mn-cs"/>
              </a:rPr>
              <a:t>vocab_size</a:t>
            </a:r>
            <a:r>
              <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 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333333"/>
                </a:solidFill>
                <a:effectLst/>
                <a:uLnTx/>
                <a:uFillTx/>
                <a:latin typeface="inherit"/>
                <a:ea typeface="Times New Roman" panose="02020603050405020304" pitchFamily="18" charset="0"/>
                <a:cs typeface="+mn-cs"/>
              </a:rPr>
              <a:t>max_sequence_embedding</a:t>
            </a:r>
            <a:endPar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inherit"/>
                <a:ea typeface="Times New Roman" panose="02020603050405020304" pitchFamily="18" charset="0"/>
                <a:cs typeface="+mn-cs"/>
              </a:rPr>
              <a:t>Ex.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333333"/>
                </a:solidFill>
                <a:effectLst/>
                <a:uLnTx/>
                <a:uFillTx/>
                <a:latin typeface="inherit"/>
                <a:ea typeface="Times New Roman" panose="02020603050405020304" pitchFamily="18" charset="0"/>
                <a:cs typeface="+mn-cs"/>
              </a:rPr>
              <a:t>tf.keras.layers.Embedding</a:t>
            </a:r>
            <a:r>
              <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(NUM_WORDS, EMBEDDING_SIZE)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Brownlee, J. (2021, Feb 02). How to use word embedding layers for deep learning with </a:t>
            </a:r>
            <a:r>
              <a:rPr kumimoji="0" lang="en-US" sz="1800" b="0" i="0" u="none" strike="noStrike" kern="1200" cap="none" spc="0" normalizeH="0" baseline="0" noProof="0" dirty="0" err="1">
                <a:ln>
                  <a:noFill/>
                </a:ln>
                <a:solidFill>
                  <a:srgbClr val="333333"/>
                </a:solidFill>
                <a:effectLst/>
                <a:uLnTx/>
                <a:uFillTx/>
                <a:latin typeface="inherit"/>
                <a:ea typeface="Times New Roman" panose="02020603050405020304" pitchFamily="18" charset="0"/>
                <a:cs typeface="+mn-cs"/>
              </a:rPr>
              <a:t>Keras</a:t>
            </a:r>
            <a:r>
              <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 https://machinelearningmastery.com/use-word-embedding-layers-deep-learning-keras/</a:t>
            </a:r>
            <a:r>
              <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mn-cs"/>
            </a:endParaRPr>
          </a:p>
        </p:txBody>
      </p:sp>
    </p:spTree>
    <p:extLst>
      <p:ext uri="{BB962C8B-B14F-4D97-AF65-F5344CB8AC3E}">
        <p14:creationId xmlns:p14="http://schemas.microsoft.com/office/powerpoint/2010/main" val="3756941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program&#10;&#10;Description automatically generated">
            <a:extLst>
              <a:ext uri="{FF2B5EF4-FFF2-40B4-BE49-F238E27FC236}">
                <a16:creationId xmlns:a16="http://schemas.microsoft.com/office/drawing/2014/main" id="{46EC8D79-E12A-AF95-7742-12D01E21A1AC}"/>
              </a:ext>
            </a:extLst>
          </p:cNvPr>
          <p:cNvPicPr>
            <a:picLocks noChangeAspect="1"/>
          </p:cNvPicPr>
          <p:nvPr/>
        </p:nvPicPr>
        <p:blipFill>
          <a:blip r:embed="rId2"/>
          <a:stretch>
            <a:fillRect/>
          </a:stretch>
        </p:blipFill>
        <p:spPr>
          <a:xfrm>
            <a:off x="3257006" y="705392"/>
            <a:ext cx="8029303" cy="5503819"/>
          </a:xfrm>
          <a:prstGeom prst="rect">
            <a:avLst/>
          </a:prstGeom>
        </p:spPr>
      </p:pic>
      <p:sp>
        <p:nvSpPr>
          <p:cNvPr id="4" name="TextBox 3">
            <a:extLst>
              <a:ext uri="{FF2B5EF4-FFF2-40B4-BE49-F238E27FC236}">
                <a16:creationId xmlns:a16="http://schemas.microsoft.com/office/drawing/2014/main" id="{73630F51-9F55-435C-DC59-9435CBFF24AE}"/>
              </a:ext>
            </a:extLst>
          </p:cNvPr>
          <p:cNvSpPr txBox="1"/>
          <p:nvPr/>
        </p:nvSpPr>
        <p:spPr>
          <a:xfrm>
            <a:off x="794658" y="1675859"/>
            <a:ext cx="2523308" cy="2376997"/>
          </a:xfrm>
          <a:prstGeom prst="rect">
            <a:avLst/>
          </a:prstGeom>
          <a:solidFill>
            <a:schemeClr val="accent6">
              <a:lumMod val="40000"/>
              <a:lumOff val="60000"/>
            </a:schemeClr>
          </a:solidFill>
        </p:spPr>
        <p:txBody>
          <a:bodyPr wrap="square">
            <a:spAutoFit/>
          </a:bodyPr>
          <a:lstStyle/>
          <a:p>
            <a:pPr marL="0" marR="0">
              <a:lnSpc>
                <a:spcPct val="107000"/>
              </a:lnSpc>
              <a:spcBef>
                <a:spcPts val="0"/>
              </a:spcBef>
              <a:spcAft>
                <a:spcPts val="0"/>
              </a:spcAft>
            </a:pPr>
            <a:r>
              <a:rPr lang="en-US" sz="2800" b="1" i="1" kern="100" dirty="0">
                <a:latin typeface="Calibri" panose="020F0502020204030204" pitchFamily="34" charset="0"/>
                <a:ea typeface="Calibri" panose="020F0502020204030204" pitchFamily="34" charset="0"/>
                <a:cs typeface="Times New Roman" panose="02020603050405020304" pitchFamily="18" charset="0"/>
              </a:rPr>
              <a:t>Embedding Length:</a:t>
            </a:r>
            <a:endParaRPr lang="en-US" sz="2800" b="1" i="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800" i="1" kern="100" dirty="0">
                <a:effectLst/>
                <a:latin typeface="Calibri" panose="020F0502020204030204" pitchFamily="34" charset="0"/>
                <a:ea typeface="Calibri" panose="020F0502020204030204" pitchFamily="34" charset="0"/>
                <a:cs typeface="Times New Roman" panose="02020603050405020304" pitchFamily="18" charset="0"/>
              </a:rPr>
              <a:t>Additional Python </a:t>
            </a:r>
            <a:r>
              <a:rPr lang="en-US" sz="2800" i="1" kern="100" dirty="0">
                <a:latin typeface="Calibri" panose="020F0502020204030204" pitchFamily="34" charset="0"/>
                <a:ea typeface="Calibri" panose="020F0502020204030204" pitchFamily="34" charset="0"/>
                <a:cs typeface="Times New Roman" panose="02020603050405020304" pitchFamily="18" charset="0"/>
              </a:rPr>
              <a:t>C</a:t>
            </a:r>
            <a:r>
              <a:rPr lang="en-US" sz="2800" i="1" kern="100" dirty="0">
                <a:effectLst/>
                <a:latin typeface="Calibri" panose="020F0502020204030204" pitchFamily="34" charset="0"/>
                <a:ea typeface="Calibri" panose="020F0502020204030204" pitchFamily="34" charset="0"/>
                <a:cs typeface="Times New Roman" panose="02020603050405020304" pitchFamily="18" charset="0"/>
              </a:rPr>
              <a:t>odes Examples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29576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60DC7-5009-4EAF-B5C3-85050DC5B2EE}"/>
              </a:ext>
            </a:extLst>
          </p:cNvPr>
          <p:cNvSpPr txBox="1"/>
          <p:nvPr/>
        </p:nvSpPr>
        <p:spPr>
          <a:xfrm>
            <a:off x="731220" y="546618"/>
            <a:ext cx="10856851" cy="549708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Sample R Code: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Using the </a:t>
            </a:r>
            <a:r>
              <a:rPr kumimoji="0" lang="en-US" sz="1800" b="1" i="0" u="none" strike="noStrike" kern="1200" cap="none" spc="0" normalizeH="0" baseline="0" noProof="0" dirty="0" err="1">
                <a:ln>
                  <a:noFill/>
                </a:ln>
                <a:solidFill>
                  <a:srgbClr val="333333"/>
                </a:solidFill>
                <a:effectLst/>
                <a:uLnTx/>
                <a:uFillTx/>
                <a:latin typeface="Inherit"/>
                <a:ea typeface="Times New Roman" panose="02020603050405020304" pitchFamily="18" charset="0"/>
                <a:cs typeface="+mn-cs"/>
              </a:rPr>
              <a:t>sapply</a:t>
            </a:r>
            <a:r>
              <a:rPr kumimoji="0" lang="en-US" sz="1800" b="1"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Using the bag of Words method: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Word embedding length is the distance of the position of that word from the beginning of the vector</a:t>
            </a:r>
            <a:r>
              <a:rPr kumimoji="0" lang="en-US" sz="1800" b="0" i="0" u="none" strike="noStrike" kern="1200" cap="none" spc="0" normalizeH="0" baseline="0" noProof="0">
                <a:ln>
                  <a:noFill/>
                </a:ln>
                <a:solidFill>
                  <a:srgbClr val="333333"/>
                </a:solidFill>
                <a:effectLst/>
                <a:uLnTx/>
                <a:uFillTx/>
                <a:latin typeface="Inherit"/>
                <a:ea typeface="Times New Roman" panose="02020603050405020304" pitchFamily="18" charset="0"/>
                <a:cs typeface="+mn-cs"/>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33333"/>
                </a:solidFill>
                <a:effectLst/>
                <a:uLnTx/>
                <a:uFillTx/>
                <a:latin typeface="Inherit"/>
                <a:ea typeface="Times New Roman" panose="02020603050405020304" pitchFamily="18" charset="0"/>
                <a:cs typeface="+mn-cs"/>
              </a:rPr>
              <a:t>For </a:t>
            </a:r>
            <a:r>
              <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example, if in a vector that has 300 spaces, the position of the word is 120 counting from the beginning of the vector, the embedding length of that word is 120 (Brownlee, 2021). </a:t>
            </a: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What is Sequence Length?</a:t>
            </a:r>
            <a:endPar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marL="285750" marR="0" lvl="0" indent="-285750" algn="l" defTabSz="4572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Is the length of the longest input sentence in the data set used as a text for the model.  </a:t>
            </a:r>
          </a:p>
          <a:p>
            <a:pPr marL="285750" marR="0" lvl="0" indent="-285750" algn="l" defTabSz="4572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The length of a sentence is determined by the maximum number of words in that sentence (Medium, 2020) </a:t>
            </a:r>
            <a:r>
              <a:rPr kumimoji="0" lang="en-US" sz="1800" b="0" i="0" u="sng" strike="noStrike" kern="1200" cap="none" spc="0" normalizeH="0" baseline="0" noProof="0" dirty="0">
                <a:ln>
                  <a:noFill/>
                </a:ln>
                <a:solidFill>
                  <a:srgbClr val="0563C1"/>
                </a:solidFill>
                <a:effectLst/>
                <a:uLnTx/>
                <a:uFillTx/>
                <a:latin typeface="Inherit"/>
                <a:ea typeface="Calibri" panose="020F0502020204030204" pitchFamily="34" charset="0"/>
                <a:cs typeface="Times New Roman" panose="02020603050405020304" pitchFamily="18" charset="0"/>
                <a:hlinkClick r:id="rId2"/>
              </a:rPr>
              <a:t>https://medium.com/@canerkilinc/padding-for-nlp-7dd8598c916a</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32629"/>
              </a:solidFill>
              <a:effectLst/>
              <a:uLnTx/>
              <a:uFillTx/>
              <a:latin typeface="Inherit"/>
              <a:ea typeface="Calibri" panose="020F0502020204030204" pitchFamily="34" charset="0"/>
              <a:cs typeface="Segoe UI" panose="020B0502040204020203" pitchFamily="34"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32629"/>
                </a:solidFill>
                <a:effectLst/>
                <a:uLnTx/>
                <a:uFillTx/>
                <a:latin typeface="Inherit"/>
                <a:ea typeface="Calibri" panose="020F0502020204030204" pitchFamily="34" charset="0"/>
                <a:cs typeface="Segoe UI" panose="020B0502040204020203" pitchFamily="34" charset="0"/>
              </a:rPr>
              <a:t>N/B: You will need to type in a code in Python or R that prints out the maximum length of your sequence from your dataset.</a:t>
            </a:r>
          </a:p>
        </p:txBody>
      </p:sp>
      <p:pic>
        <p:nvPicPr>
          <p:cNvPr id="4" name="Picture 3">
            <a:extLst>
              <a:ext uri="{FF2B5EF4-FFF2-40B4-BE49-F238E27FC236}">
                <a16:creationId xmlns:a16="http://schemas.microsoft.com/office/drawing/2014/main" id="{229E5398-E9D8-4D63-B425-EB4F9F723B20}"/>
              </a:ext>
            </a:extLst>
          </p:cNvPr>
          <p:cNvPicPr/>
          <p:nvPr/>
        </p:nvPicPr>
        <p:blipFill>
          <a:blip r:embed="rId3"/>
          <a:stretch>
            <a:fillRect/>
          </a:stretch>
        </p:blipFill>
        <p:spPr>
          <a:xfrm>
            <a:off x="1018318" y="1327455"/>
            <a:ext cx="5077682" cy="1143000"/>
          </a:xfrm>
          <a:prstGeom prst="rect">
            <a:avLst/>
          </a:prstGeom>
        </p:spPr>
      </p:pic>
      <p:pic>
        <p:nvPicPr>
          <p:cNvPr id="7" name="Picture 6">
            <a:extLst>
              <a:ext uri="{FF2B5EF4-FFF2-40B4-BE49-F238E27FC236}">
                <a16:creationId xmlns:a16="http://schemas.microsoft.com/office/drawing/2014/main" id="{589FBFD1-8096-4201-8A9C-EDCDD8C418A3}"/>
              </a:ext>
            </a:extLst>
          </p:cNvPr>
          <p:cNvPicPr>
            <a:picLocks noChangeAspect="1"/>
          </p:cNvPicPr>
          <p:nvPr/>
        </p:nvPicPr>
        <p:blipFill>
          <a:blip r:embed="rId4"/>
          <a:stretch>
            <a:fillRect/>
          </a:stretch>
        </p:blipFill>
        <p:spPr>
          <a:xfrm>
            <a:off x="6768422" y="638977"/>
            <a:ext cx="4819650" cy="1552575"/>
          </a:xfrm>
          <a:prstGeom prst="rect">
            <a:avLst/>
          </a:prstGeom>
        </p:spPr>
      </p:pic>
    </p:spTree>
    <p:extLst>
      <p:ext uri="{BB962C8B-B14F-4D97-AF65-F5344CB8AC3E}">
        <p14:creationId xmlns:p14="http://schemas.microsoft.com/office/powerpoint/2010/main" val="3984623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88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25670FA-84E9-4D3D-BFE1-5DD6C1EED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C857804E-7000-4D6F-BCB9-EB292DC3D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ADB615E3-6869-4FBE-9989-6D9A8FB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bg1"/>
            </a:solidFill>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4" name="Group 13">
            <a:extLst>
              <a:ext uri="{FF2B5EF4-FFF2-40B4-BE49-F238E27FC236}">
                <a16:creationId xmlns:a16="http://schemas.microsoft.com/office/drawing/2014/main" id="{FE14D3C4-C240-43BC-99C8-DB470FE466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15" name="Rounded Rectangle 17">
              <a:extLst>
                <a:ext uri="{FF2B5EF4-FFF2-40B4-BE49-F238E27FC236}">
                  <a16:creationId xmlns:a16="http://schemas.microsoft.com/office/drawing/2014/main" id="{798C04BF-875F-4229-959B-395CE72D1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16" name="Picture 15">
              <a:extLst>
                <a:ext uri="{FF2B5EF4-FFF2-40B4-BE49-F238E27FC236}">
                  <a16:creationId xmlns:a16="http://schemas.microsoft.com/office/drawing/2014/main" id="{17C53CB1-46D3-40C9-A194-A5D98949B55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17" name="Rounded Rectangle 20">
              <a:extLst>
                <a:ext uri="{FF2B5EF4-FFF2-40B4-BE49-F238E27FC236}">
                  <a16:creationId xmlns:a16="http://schemas.microsoft.com/office/drawing/2014/main" id="{942CD0D8-87A8-430D-8763-99EC0256E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18" name="Picture 17">
              <a:extLst>
                <a:ext uri="{FF2B5EF4-FFF2-40B4-BE49-F238E27FC236}">
                  <a16:creationId xmlns:a16="http://schemas.microsoft.com/office/drawing/2014/main" id="{37ED77AF-7AD7-43AD-92CF-8FE44EE5603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77000333-1C1D-4D85-AC9F-E387EE11F32D}"/>
              </a:ext>
            </a:extLst>
          </p:cNvPr>
          <p:cNvSpPr>
            <a:spLocks noGrp="1"/>
          </p:cNvSpPr>
          <p:nvPr>
            <p:ph type="ctrTitle"/>
          </p:nvPr>
        </p:nvSpPr>
        <p:spPr>
          <a:xfrm>
            <a:off x="2613208" y="1674281"/>
            <a:ext cx="6815669" cy="1714500"/>
          </a:xfrm>
        </p:spPr>
        <p:txBody>
          <a:bodyPr>
            <a:normAutofit/>
          </a:bodyPr>
          <a:lstStyle/>
          <a:p>
            <a:pPr algn="l"/>
            <a:r>
              <a:rPr lang="en-US" sz="4400" b="1" dirty="0">
                <a:solidFill>
                  <a:schemeClr val="bg1"/>
                </a:solidFill>
              </a:rPr>
              <a:t>Task 2: Sentiment Analysis:</a:t>
            </a:r>
            <a:r>
              <a:rPr lang="en-US" sz="2400" b="1" dirty="0">
                <a:solidFill>
                  <a:schemeClr val="bg1"/>
                </a:solidFill>
              </a:rPr>
              <a:t>	      Neural Network (NN)</a:t>
            </a:r>
            <a:br>
              <a:rPr lang="en-US" sz="2400" b="1" dirty="0">
                <a:solidFill>
                  <a:schemeClr val="bg1"/>
                </a:solidFill>
              </a:rPr>
            </a:br>
            <a:r>
              <a:rPr lang="en-US" sz="2400" b="1" dirty="0">
                <a:solidFill>
                  <a:schemeClr val="bg1"/>
                </a:solidFill>
              </a:rPr>
              <a:t>	      Natural Language Processing (NLP)</a:t>
            </a:r>
          </a:p>
        </p:txBody>
      </p:sp>
      <p:cxnSp>
        <p:nvCxnSpPr>
          <p:cNvPr id="20" name="Straight Connector 19">
            <a:extLst>
              <a:ext uri="{FF2B5EF4-FFF2-40B4-BE49-F238E27FC236}">
                <a16:creationId xmlns:a16="http://schemas.microsoft.com/office/drawing/2014/main" id="{30FF33BF-06A3-4D84-B5A1-313891C867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A151AC43-FC21-4C89-9DA6-E6FBA20DEBD4}"/>
              </a:ext>
            </a:extLst>
          </p:cNvPr>
          <p:cNvPicPr>
            <a:picLocks noChangeAspect="1"/>
          </p:cNvPicPr>
          <p:nvPr/>
        </p:nvPicPr>
        <p:blipFill>
          <a:blip r:embed="rId3"/>
          <a:stretch>
            <a:fillRect/>
          </a:stretch>
        </p:blipFill>
        <p:spPr>
          <a:xfrm>
            <a:off x="2692399" y="3566824"/>
            <a:ext cx="6815668" cy="1714500"/>
          </a:xfrm>
          <a:prstGeom prst="rect">
            <a:avLst/>
          </a:prstGeom>
        </p:spPr>
      </p:pic>
    </p:spTree>
    <p:extLst>
      <p:ext uri="{BB962C8B-B14F-4D97-AF65-F5344CB8AC3E}">
        <p14:creationId xmlns:p14="http://schemas.microsoft.com/office/powerpoint/2010/main" val="140549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4B560-E38D-A850-EA18-ADAE313D855C}"/>
              </a:ext>
            </a:extLst>
          </p:cNvPr>
          <p:cNvSpPr txBox="1"/>
          <p:nvPr/>
        </p:nvSpPr>
        <p:spPr>
          <a:xfrm>
            <a:off x="4487663" y="722504"/>
            <a:ext cx="2756516" cy="369332"/>
          </a:xfrm>
          <a:prstGeom prst="rect">
            <a:avLst/>
          </a:prstGeom>
          <a:solidFill>
            <a:schemeClr val="accent2">
              <a:lumMod val="40000"/>
              <a:lumOff val="60000"/>
            </a:schemeClr>
          </a:solidFill>
        </p:spPr>
        <p:txBody>
          <a:bodyPr wrap="square">
            <a:spAutoFit/>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r>
              <a:rPr lang="en-US" sz="1800" b="1" kern="0" dirty="0">
                <a:effectLst/>
                <a:latin typeface="Calibri" panose="020F0502020204030204" pitchFamily="34" charset="0"/>
                <a:ea typeface="Calibri" panose="020F0502020204030204" pitchFamily="34" charset="0"/>
              </a:rPr>
              <a:t>Analysis of Word Length</a:t>
            </a:r>
            <a:endParaRPr lang="en-US" b="1" dirty="0"/>
          </a:p>
        </p:txBody>
      </p:sp>
      <p:pic>
        <p:nvPicPr>
          <p:cNvPr id="1026" name="Picture 2">
            <a:extLst>
              <a:ext uri="{FF2B5EF4-FFF2-40B4-BE49-F238E27FC236}">
                <a16:creationId xmlns:a16="http://schemas.microsoft.com/office/drawing/2014/main" id="{7C46F348-0B36-3A7F-7994-F1CC35569B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484" y="1128955"/>
            <a:ext cx="5721334" cy="204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CC83BBE2-5416-04E1-EC60-9925FDBA59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483" y="3338004"/>
            <a:ext cx="6369403" cy="2391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775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093523-8C30-4051-8808-972788F0EC64}"/>
              </a:ext>
            </a:extLst>
          </p:cNvPr>
          <p:cNvSpPr txBox="1"/>
          <p:nvPr/>
        </p:nvSpPr>
        <p:spPr>
          <a:xfrm>
            <a:off x="794326" y="725115"/>
            <a:ext cx="10695709" cy="230832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panose="020F0502020204030203" pitchFamily="34" charset="0"/>
                <a:ea typeface="+mn-ea"/>
                <a:cs typeface="+mn-cs"/>
              </a:rPr>
              <a:t>B1d.  </a:t>
            </a:r>
            <a:r>
              <a:rPr kumimoji="0" lang="en-US" sz="1800" b="1"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S</a:t>
            </a:r>
            <a:r>
              <a:rPr kumimoji="0" lang="en-US" sz="1800" b="1" i="0" u="none" strike="noStrike" kern="1200" cap="none" spc="0" normalizeH="0" baseline="0" noProof="0" dirty="0" err="1">
                <a:ln>
                  <a:noFill/>
                </a:ln>
                <a:solidFill>
                  <a:srgbClr val="333333"/>
                </a:solidFill>
                <a:effectLst/>
                <a:uLnTx/>
                <a:uFillTx/>
                <a:latin typeface="Arial" panose="020B0604020202020204" pitchFamily="34" charset="0"/>
                <a:ea typeface="Times New Roman" panose="02020603050405020304" pitchFamily="18" charset="0"/>
                <a:cs typeface="+mn-cs"/>
              </a:rPr>
              <a:t>tatistical</a:t>
            </a:r>
            <a:r>
              <a:rPr kumimoji="0" lang="en-US" sz="1800" b="1" i="0" u="none" strike="noStrike" kern="120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mn-cs"/>
              </a:rPr>
              <a:t> justification for the chosen maximum sequence length</a:t>
            </a:r>
            <a:r>
              <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The rationale for choosing the maximum length lies in preserving the available input data so that the generated model doesn't yield conclusions that are likely not to generalize well. Inputs shorter than the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maximum sequence length could be addressed by padding.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Padding to same number of tokens, which in turn means the list of sentences can fit in a matrix. You may essentially rationalize the use of padding as well.</a:t>
            </a:r>
          </a:p>
        </p:txBody>
      </p:sp>
      <p:pic>
        <p:nvPicPr>
          <p:cNvPr id="4" name="Picture 3">
            <a:extLst>
              <a:ext uri="{FF2B5EF4-FFF2-40B4-BE49-F238E27FC236}">
                <a16:creationId xmlns:a16="http://schemas.microsoft.com/office/drawing/2014/main" id="{54102B89-88EF-4210-B0D4-896534530DE8}"/>
              </a:ext>
            </a:extLst>
          </p:cNvPr>
          <p:cNvPicPr>
            <a:picLocks noChangeAspect="1"/>
          </p:cNvPicPr>
          <p:nvPr/>
        </p:nvPicPr>
        <p:blipFill>
          <a:blip r:embed="rId2"/>
          <a:stretch>
            <a:fillRect/>
          </a:stretch>
        </p:blipFill>
        <p:spPr>
          <a:xfrm>
            <a:off x="3167294" y="3275264"/>
            <a:ext cx="7639050" cy="2699408"/>
          </a:xfrm>
          <a:prstGeom prst="rect">
            <a:avLst/>
          </a:prstGeom>
          <a:ln w="127000" cap="sq">
            <a:solidFill>
              <a:srgbClr val="FFFFFF"/>
            </a:solidFill>
            <a:miter lim="800000"/>
          </a:ln>
        </p:spPr>
      </p:pic>
      <p:sp>
        <p:nvSpPr>
          <p:cNvPr id="5" name="TextBox 4">
            <a:extLst>
              <a:ext uri="{FF2B5EF4-FFF2-40B4-BE49-F238E27FC236}">
                <a16:creationId xmlns:a16="http://schemas.microsoft.com/office/drawing/2014/main" id="{9B016E3A-D67D-4E6A-BFEA-0FBB8FCEBC67}"/>
              </a:ext>
            </a:extLst>
          </p:cNvPr>
          <p:cNvSpPr txBox="1"/>
          <p:nvPr/>
        </p:nvSpPr>
        <p:spPr>
          <a:xfrm>
            <a:off x="1184851" y="4055305"/>
            <a:ext cx="1724025"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inherit"/>
                <a:ea typeface="Times New Roman" panose="02020603050405020304" pitchFamily="18" charset="0"/>
                <a:cs typeface="+mn-cs"/>
              </a:rPr>
              <a:t>Code Example 1</a:t>
            </a:r>
            <a:endParaRPr kumimoji="0" lang="en-US" sz="2800" b="1" i="0" u="none" strike="noStrike" kern="1200" cap="none" spc="0" normalizeH="0" baseline="0" noProof="0" dirty="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908182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06DA1-0A03-3FD4-DEF6-900C120F594C}"/>
              </a:ext>
            </a:extLst>
          </p:cNvPr>
          <p:cNvPicPr>
            <a:picLocks noChangeAspect="1"/>
          </p:cNvPicPr>
          <p:nvPr/>
        </p:nvPicPr>
        <p:blipFill>
          <a:blip r:embed="rId2"/>
          <a:stretch>
            <a:fillRect/>
          </a:stretch>
        </p:blipFill>
        <p:spPr>
          <a:xfrm>
            <a:off x="1500325" y="1449871"/>
            <a:ext cx="9445841" cy="4169694"/>
          </a:xfrm>
          <a:prstGeom prst="rect">
            <a:avLst/>
          </a:prstGeom>
          <a:ln w="127000" cap="sq">
            <a:solidFill>
              <a:srgbClr val="FFFFFF"/>
            </a:solidFill>
            <a:miter lim="800000"/>
          </a:ln>
        </p:spPr>
      </p:pic>
      <p:sp>
        <p:nvSpPr>
          <p:cNvPr id="4" name="TextBox 3">
            <a:extLst>
              <a:ext uri="{FF2B5EF4-FFF2-40B4-BE49-F238E27FC236}">
                <a16:creationId xmlns:a16="http://schemas.microsoft.com/office/drawing/2014/main" id="{AAA468BC-039B-A926-BF2E-679211A701AB}"/>
              </a:ext>
            </a:extLst>
          </p:cNvPr>
          <p:cNvSpPr txBox="1"/>
          <p:nvPr/>
        </p:nvSpPr>
        <p:spPr>
          <a:xfrm>
            <a:off x="2261989" y="758347"/>
            <a:ext cx="6110342"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nherit"/>
                <a:ea typeface="Times New Roman" panose="02020603050405020304" pitchFamily="18" charset="0"/>
                <a:cs typeface="+mn-cs"/>
              </a:rPr>
              <a:t>Code Example 2</a:t>
            </a:r>
            <a:endParaRPr kumimoji="0" lang="en-US" sz="1800" b="1" i="0" u="none" strike="noStrike" kern="1200" cap="none" spc="0" normalizeH="0" baseline="0" noProof="0" dirty="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511279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815B3B-6DBE-4A35-8F80-1872AE16EC79}"/>
              </a:ext>
            </a:extLst>
          </p:cNvPr>
          <p:cNvSpPr txBox="1"/>
          <p:nvPr/>
        </p:nvSpPr>
        <p:spPr>
          <a:xfrm>
            <a:off x="794329" y="659521"/>
            <a:ext cx="10569088" cy="230832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Segoe UI Semibold" panose="020B0702040204020203" pitchFamily="34" charset="0"/>
                <a:ea typeface="+mn-ea"/>
                <a:cs typeface="+mn-cs"/>
              </a:rPr>
              <a:t>B2.</a:t>
            </a:r>
            <a:r>
              <a:rPr kumimoji="0" lang="en-US" sz="18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mn-cs"/>
              </a:rPr>
              <a:t> </a:t>
            </a:r>
            <a:r>
              <a:rPr kumimoji="0" lang="en-US" sz="1800" b="1" i="0" u="none" strike="noStrike" kern="1200" cap="none" spc="0" normalizeH="0" baseline="0" noProof="0" dirty="0">
                <a:ln>
                  <a:noFill/>
                </a:ln>
                <a:solidFill>
                  <a:srgbClr val="333333"/>
                </a:solidFill>
                <a:effectLst/>
                <a:uLnTx/>
                <a:uFillTx/>
                <a:latin typeface="Lato" panose="020F0502020204030203" pitchFamily="34" charset="0"/>
                <a:ea typeface="+mn-ea"/>
                <a:cs typeface="+mn-cs"/>
              </a:rPr>
              <a:t>Describe the goals of the tokenization process, including any code generated and packages that are used to normalize text during the tokenization process.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The tokenization process is to separate the text into smaller chunks or tokens. The chunks can be words, characters, or sub-word. A unique index called "</a:t>
            </a:r>
            <a:r>
              <a:rPr kumimoji="0" lang="en-US" sz="1800" b="0" i="0" u="none" strike="noStrike" kern="1200" cap="none" spc="0" normalizeH="0" baseline="0" noProof="0" dirty="0" err="1">
                <a:ln>
                  <a:noFill/>
                </a:ln>
                <a:solidFill>
                  <a:prstClr val="black"/>
                </a:solidFill>
                <a:effectLst/>
                <a:uLnTx/>
                <a:uFillTx/>
                <a:latin typeface="Garamond" panose="02020404030301010803"/>
                <a:ea typeface="+mn-ea"/>
                <a:cs typeface="+mn-cs"/>
              </a:rPr>
              <a:t>word_index</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is assigned to each word in the text which helps the model during the training process (TensorFlow, </a:t>
            </a:r>
            <a:r>
              <a:rPr kumimoji="0" lang="en-US" sz="1800" b="0" i="0" u="none" strike="noStrike" kern="1200" cap="none" spc="0" normalizeH="0" baseline="0" noProof="0" dirty="0" err="1">
                <a:ln>
                  <a:noFill/>
                </a:ln>
                <a:solidFill>
                  <a:prstClr val="black"/>
                </a:solidFill>
                <a:effectLst/>
                <a:uLnTx/>
                <a:uFillTx/>
                <a:latin typeface="Garamond" panose="02020404030301010803"/>
                <a:ea typeface="+mn-ea"/>
                <a:cs typeface="+mn-cs"/>
              </a:rPr>
              <a:t>n.d</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MLK, 2021).  The Tokenizer method from </a:t>
            </a:r>
            <a:r>
              <a:rPr kumimoji="0" lang="en-US" sz="1800" b="0" i="0" u="none" strike="noStrike" kern="1200" cap="none" spc="0" normalizeH="0" baseline="0" noProof="0" dirty="0" err="1">
                <a:ln>
                  <a:noFill/>
                </a:ln>
                <a:solidFill>
                  <a:prstClr val="black"/>
                </a:solidFill>
                <a:effectLst/>
                <a:uLnTx/>
                <a:uFillTx/>
                <a:latin typeface="Garamond" panose="02020404030301010803"/>
                <a:ea typeface="+mn-ea"/>
                <a:cs typeface="+mn-cs"/>
              </a:rPr>
              <a:t>tensorflow.keras</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needs to be first imported.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96C5B39B-9AB6-447E-A31C-B1E57FB0F891}"/>
              </a:ext>
            </a:extLst>
          </p:cNvPr>
          <p:cNvPicPr>
            <a:picLocks noChangeAspect="1"/>
          </p:cNvPicPr>
          <p:nvPr/>
        </p:nvPicPr>
        <p:blipFill>
          <a:blip r:embed="rId2"/>
          <a:stretch>
            <a:fillRect/>
          </a:stretch>
        </p:blipFill>
        <p:spPr>
          <a:xfrm>
            <a:off x="3668568" y="2365359"/>
            <a:ext cx="5575300" cy="469265"/>
          </a:xfrm>
          <a:prstGeom prst="rect">
            <a:avLst/>
          </a:prstGeom>
        </p:spPr>
      </p:pic>
      <p:pic>
        <p:nvPicPr>
          <p:cNvPr id="9" name="Picture 8">
            <a:extLst>
              <a:ext uri="{FF2B5EF4-FFF2-40B4-BE49-F238E27FC236}">
                <a16:creationId xmlns:a16="http://schemas.microsoft.com/office/drawing/2014/main" id="{EF08C5C7-79A1-4BFD-812F-43EF108B31EA}"/>
              </a:ext>
            </a:extLst>
          </p:cNvPr>
          <p:cNvPicPr>
            <a:picLocks noChangeAspect="1"/>
          </p:cNvPicPr>
          <p:nvPr/>
        </p:nvPicPr>
        <p:blipFill>
          <a:blip r:embed="rId3"/>
          <a:stretch>
            <a:fillRect/>
          </a:stretch>
        </p:blipFill>
        <p:spPr>
          <a:xfrm>
            <a:off x="1235508" y="2751497"/>
            <a:ext cx="6543675" cy="1962150"/>
          </a:xfrm>
          <a:prstGeom prst="rect">
            <a:avLst/>
          </a:prstGeom>
        </p:spPr>
      </p:pic>
      <p:sp>
        <p:nvSpPr>
          <p:cNvPr id="11" name="TextBox 10">
            <a:extLst>
              <a:ext uri="{FF2B5EF4-FFF2-40B4-BE49-F238E27FC236}">
                <a16:creationId xmlns:a16="http://schemas.microsoft.com/office/drawing/2014/main" id="{B97CED80-996C-41DF-8DB8-D4A3489A61C8}"/>
              </a:ext>
            </a:extLst>
          </p:cNvPr>
          <p:cNvSpPr txBox="1"/>
          <p:nvPr/>
        </p:nvSpPr>
        <p:spPr>
          <a:xfrm>
            <a:off x="937493" y="4713647"/>
            <a:ext cx="10425924"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herit"/>
                <a:ea typeface="+mn-ea"/>
                <a:cs typeface="+mn-cs"/>
              </a:rPr>
              <a:t>Other goals that the tokenization process can achieve  include: </a:t>
            </a:r>
            <a:endParaRPr kumimoji="0" lang="en-US" sz="1800" b="0" i="0" u="none" strike="noStrike" kern="1200" cap="none" spc="0" normalizeH="0" baseline="0" noProof="0" dirty="0">
              <a:ln>
                <a:noFill/>
              </a:ln>
              <a:solidFill>
                <a:prstClr val="black"/>
              </a:solidFill>
              <a:effectLst/>
              <a:uLnTx/>
              <a:uFillTx/>
              <a:latin typeface="inherit"/>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inherit"/>
                <a:ea typeface="+mn-ea"/>
                <a:cs typeface="+mn-cs"/>
              </a:rPr>
              <a:t>Replacing any abnormal character, formatting, and standardizing texts,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inherit"/>
                <a:ea typeface="+mn-ea"/>
                <a:cs typeface="+mn-cs"/>
              </a:rPr>
              <a:t>Lemmatizing words and transforming the text into sequences, and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inherit"/>
                <a:ea typeface="+mn-ea"/>
                <a:cs typeface="+mn-cs"/>
              </a:rPr>
              <a:t>Preparing the transformed sequences to a maximum sequence length by padding. </a:t>
            </a:r>
          </a:p>
        </p:txBody>
      </p:sp>
    </p:spTree>
    <p:extLst>
      <p:ext uri="{BB962C8B-B14F-4D97-AF65-F5344CB8AC3E}">
        <p14:creationId xmlns:p14="http://schemas.microsoft.com/office/powerpoint/2010/main" val="351776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7EC178-CA4C-4924-96F5-A987C0972BC0}"/>
              </a:ext>
            </a:extLst>
          </p:cNvPr>
          <p:cNvSpPr txBox="1"/>
          <p:nvPr/>
        </p:nvSpPr>
        <p:spPr>
          <a:xfrm>
            <a:off x="878441" y="739225"/>
            <a:ext cx="10547927"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Segoe UI Semibold" panose="020B0702040204020203" pitchFamily="34" charset="0"/>
                <a:ea typeface="+mn-ea"/>
                <a:cs typeface="+mn-cs"/>
              </a:rPr>
              <a:t>B3.</a:t>
            </a:r>
            <a:r>
              <a:rPr kumimoji="0" lang="en-US" sz="18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mn-cs"/>
              </a:rPr>
              <a:t> </a:t>
            </a:r>
            <a:r>
              <a:rPr kumimoji="0" lang="en-US" sz="1800" b="1" i="0" u="none" strike="noStrike" kern="1200" cap="none" spc="0" normalizeH="0" baseline="0" noProof="0" dirty="0">
                <a:ln>
                  <a:noFill/>
                </a:ln>
                <a:solidFill>
                  <a:srgbClr val="333333"/>
                </a:solidFill>
                <a:effectLst/>
                <a:uLnTx/>
                <a:uFillTx/>
                <a:latin typeface="Lato" panose="020F0502020204030203" pitchFamily="34" charset="0"/>
                <a:ea typeface="+mn-ea"/>
                <a:cs typeface="+mn-cs"/>
              </a:rPr>
              <a:t>Padding process used to standardize the length of sequences.</a:t>
            </a:r>
          </a:p>
        </p:txBody>
      </p:sp>
      <p:sp>
        <p:nvSpPr>
          <p:cNvPr id="5" name="TextBox 4">
            <a:extLst>
              <a:ext uri="{FF2B5EF4-FFF2-40B4-BE49-F238E27FC236}">
                <a16:creationId xmlns:a16="http://schemas.microsoft.com/office/drawing/2014/main" id="{8BEBD920-28EC-425F-947B-5528B239F4DA}"/>
              </a:ext>
            </a:extLst>
          </p:cNvPr>
          <p:cNvSpPr txBox="1"/>
          <p:nvPr/>
        </p:nvSpPr>
        <p:spPr>
          <a:xfrm>
            <a:off x="765631" y="1193658"/>
            <a:ext cx="10660737" cy="2308324"/>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mn-cs"/>
              </a:rPr>
              <a:t>Padding is a technique in NN used to improve performance by preserving the shape of tensor dimensions. </a:t>
            </a:r>
            <a:r>
              <a:rPr kumimoji="0" lang="en-US" sz="1800" b="0" i="0" u="none" strike="noStrike" kern="1200" cap="none" spc="0" normalizeH="0" baseline="0" noProof="0" dirty="0">
                <a:ln>
                  <a:noFill/>
                </a:ln>
                <a:solidFill>
                  <a:srgbClr val="C00000"/>
                </a:solidFill>
                <a:effectLst/>
                <a:uLnTx/>
                <a:uFillTx/>
                <a:latin typeface="Arial" panose="020B0604020202020204" pitchFamily="34" charset="0"/>
                <a:ea typeface="Times New Roman" panose="02020603050405020304" pitchFamily="18" charset="0"/>
                <a:cs typeface="+mn-cs"/>
              </a:rPr>
              <a:t>1D is a vector, 2D a matrix, 3D a cuboid</a:t>
            </a:r>
            <a:r>
              <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mn-cs"/>
              </a:rPr>
              <a:t>. </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lang="en-US" dirty="0">
              <a:solidFill>
                <a:srgbClr val="333333"/>
              </a:solidFill>
              <a:latin typeface="Arial" panose="020B0604020202020204" pitchFamily="34" charset="0"/>
              <a:ea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mn-cs"/>
              </a:rPr>
              <a:t>The length of </a:t>
            </a:r>
            <a:r>
              <a:rPr lang="en-US" dirty="0">
                <a:solidFill>
                  <a:srgbClr val="333333"/>
                </a:solidFill>
                <a:latin typeface="Arial" panose="020B0604020202020204" pitchFamily="34" charset="0"/>
                <a:ea typeface="Times New Roman" panose="02020603050405020304" pitchFamily="18" charset="0"/>
              </a:rPr>
              <a:t>each D is a shape. </a:t>
            </a:r>
            <a:r>
              <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mn-cs"/>
              </a:rPr>
              <a:t>Therefore, NN requires that the input provided be of the same </a:t>
            </a:r>
            <a:r>
              <a:rPr kumimoji="0" lang="en-US" sz="1800" b="0" i="0" u="none" strike="noStrike" kern="1200" cap="none" spc="0" normalizeH="0" baseline="0" noProof="0" dirty="0">
                <a:ln>
                  <a:noFill/>
                </a:ln>
                <a:solidFill>
                  <a:srgbClr val="0070C0"/>
                </a:solidFill>
                <a:effectLst/>
                <a:uLnTx/>
                <a:uFillTx/>
                <a:latin typeface="Arial" panose="020B0604020202020204" pitchFamily="34" charset="0"/>
                <a:ea typeface="Times New Roman" panose="02020603050405020304" pitchFamily="18" charset="0"/>
                <a:cs typeface="+mn-cs"/>
              </a:rPr>
              <a:t>shape and size</a:t>
            </a:r>
            <a:r>
              <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mn-cs"/>
              </a:rPr>
              <a:t>. Since every sentence could have a different length of words, we need to perform padding to make all the input sentences of the same size.  </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lang="en-US" dirty="0">
              <a:solidFill>
                <a:srgbClr val="333333"/>
              </a:solidFill>
              <a:latin typeface="Arial" panose="020B0604020202020204" pitchFamily="34" charset="0"/>
              <a:ea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mn-cs"/>
              </a:rPr>
              <a:t>In Python, you can use the </a:t>
            </a:r>
            <a:r>
              <a:rPr kumimoji="0" lang="en-US" sz="1800" b="0" i="0" u="none" strike="noStrike" kern="1200" cap="none" spc="0" normalizeH="0" baseline="0" noProof="0" dirty="0" err="1">
                <a:ln>
                  <a:noFill/>
                </a:ln>
                <a:solidFill>
                  <a:srgbClr val="333333"/>
                </a:solidFill>
                <a:effectLst/>
                <a:uLnTx/>
                <a:uFillTx/>
                <a:latin typeface="Arial" panose="020B0604020202020204" pitchFamily="34" charset="0"/>
                <a:ea typeface="Times New Roman" panose="02020603050405020304" pitchFamily="18" charset="0"/>
                <a:cs typeface="+mn-cs"/>
              </a:rPr>
              <a:t>pad_sequences</a:t>
            </a:r>
            <a:r>
              <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mn-cs"/>
              </a:rPr>
              <a:t> library from </a:t>
            </a:r>
            <a:r>
              <a:rPr kumimoji="0" lang="en-US" sz="1800" b="0" i="0" u="none" strike="noStrike" kern="1200" cap="none" spc="0" normalizeH="0" baseline="0" noProof="0" dirty="0" err="1">
                <a:ln>
                  <a:noFill/>
                </a:ln>
                <a:solidFill>
                  <a:srgbClr val="333333"/>
                </a:solidFill>
                <a:effectLst/>
                <a:uLnTx/>
                <a:uFillTx/>
                <a:latin typeface="Arial" panose="020B0604020202020204" pitchFamily="34" charset="0"/>
                <a:ea typeface="Times New Roman" panose="02020603050405020304" pitchFamily="18" charset="0"/>
                <a:cs typeface="+mn-cs"/>
              </a:rPr>
              <a:t>tensorflow.keras.preprocessing.sequence</a:t>
            </a:r>
            <a:r>
              <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mn-cs"/>
              </a:rPr>
              <a:t>.</a:t>
            </a: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pic>
        <p:nvPicPr>
          <p:cNvPr id="12" name="Picture 11">
            <a:extLst>
              <a:ext uri="{FF2B5EF4-FFF2-40B4-BE49-F238E27FC236}">
                <a16:creationId xmlns:a16="http://schemas.microsoft.com/office/drawing/2014/main" id="{052C8131-5FCB-45B6-8F0E-D8C12DE854B0}"/>
              </a:ext>
            </a:extLst>
          </p:cNvPr>
          <p:cNvPicPr>
            <a:picLocks noChangeAspect="1"/>
          </p:cNvPicPr>
          <p:nvPr/>
        </p:nvPicPr>
        <p:blipFill>
          <a:blip r:embed="rId2"/>
          <a:stretch>
            <a:fillRect/>
          </a:stretch>
        </p:blipFill>
        <p:spPr>
          <a:xfrm>
            <a:off x="1228079" y="5318042"/>
            <a:ext cx="5397623" cy="565101"/>
          </a:xfrm>
          <a:prstGeom prst="rect">
            <a:avLst/>
          </a:prstGeom>
        </p:spPr>
      </p:pic>
      <p:pic>
        <p:nvPicPr>
          <p:cNvPr id="2" name="Picture 1">
            <a:extLst>
              <a:ext uri="{FF2B5EF4-FFF2-40B4-BE49-F238E27FC236}">
                <a16:creationId xmlns:a16="http://schemas.microsoft.com/office/drawing/2014/main" id="{35F0BD0E-FA62-C711-7C9F-FDF2B113A51A}"/>
              </a:ext>
            </a:extLst>
          </p:cNvPr>
          <p:cNvPicPr>
            <a:picLocks noChangeAspect="1"/>
          </p:cNvPicPr>
          <p:nvPr/>
        </p:nvPicPr>
        <p:blipFill>
          <a:blip r:embed="rId3"/>
          <a:stretch>
            <a:fillRect/>
          </a:stretch>
        </p:blipFill>
        <p:spPr>
          <a:xfrm>
            <a:off x="2256043" y="3669101"/>
            <a:ext cx="1467802" cy="782992"/>
          </a:xfrm>
          <a:prstGeom prst="rect">
            <a:avLst/>
          </a:prstGeom>
        </p:spPr>
      </p:pic>
      <p:pic>
        <p:nvPicPr>
          <p:cNvPr id="4" name="Picture 3">
            <a:extLst>
              <a:ext uri="{FF2B5EF4-FFF2-40B4-BE49-F238E27FC236}">
                <a16:creationId xmlns:a16="http://schemas.microsoft.com/office/drawing/2014/main" id="{A2BC9D52-FD33-20F7-0134-C33E469DC6BF}"/>
              </a:ext>
            </a:extLst>
          </p:cNvPr>
          <p:cNvPicPr>
            <a:picLocks noChangeAspect="1"/>
          </p:cNvPicPr>
          <p:nvPr/>
        </p:nvPicPr>
        <p:blipFill>
          <a:blip r:embed="rId4"/>
          <a:stretch>
            <a:fillRect/>
          </a:stretch>
        </p:blipFill>
        <p:spPr>
          <a:xfrm>
            <a:off x="3723845" y="3750609"/>
            <a:ext cx="2326958" cy="1351458"/>
          </a:xfrm>
          <a:prstGeom prst="rect">
            <a:avLst/>
          </a:prstGeom>
        </p:spPr>
      </p:pic>
      <p:pic>
        <p:nvPicPr>
          <p:cNvPr id="6" name="Picture 5">
            <a:extLst>
              <a:ext uri="{FF2B5EF4-FFF2-40B4-BE49-F238E27FC236}">
                <a16:creationId xmlns:a16="http://schemas.microsoft.com/office/drawing/2014/main" id="{1F3E6AA1-C726-B9FE-EAFC-0AEFD3C1B914}"/>
              </a:ext>
            </a:extLst>
          </p:cNvPr>
          <p:cNvPicPr>
            <a:picLocks noChangeAspect="1"/>
          </p:cNvPicPr>
          <p:nvPr/>
        </p:nvPicPr>
        <p:blipFill>
          <a:blip r:embed="rId5"/>
          <a:stretch>
            <a:fillRect/>
          </a:stretch>
        </p:blipFill>
        <p:spPr>
          <a:xfrm>
            <a:off x="5905120" y="4147088"/>
            <a:ext cx="2711768" cy="1453505"/>
          </a:xfrm>
          <a:prstGeom prst="rect">
            <a:avLst/>
          </a:prstGeom>
        </p:spPr>
      </p:pic>
      <p:pic>
        <p:nvPicPr>
          <p:cNvPr id="7" name="Picture 6">
            <a:extLst>
              <a:ext uri="{FF2B5EF4-FFF2-40B4-BE49-F238E27FC236}">
                <a16:creationId xmlns:a16="http://schemas.microsoft.com/office/drawing/2014/main" id="{5D1D10E9-780A-E036-90C0-F286A5516296}"/>
              </a:ext>
            </a:extLst>
          </p:cNvPr>
          <p:cNvPicPr>
            <a:picLocks noChangeAspect="1"/>
          </p:cNvPicPr>
          <p:nvPr/>
        </p:nvPicPr>
        <p:blipFill>
          <a:blip r:embed="rId6"/>
          <a:stretch>
            <a:fillRect/>
          </a:stretch>
        </p:blipFill>
        <p:spPr>
          <a:xfrm>
            <a:off x="8826423" y="4873841"/>
            <a:ext cx="2137498" cy="1181071"/>
          </a:xfrm>
          <a:prstGeom prst="rect">
            <a:avLst/>
          </a:prstGeom>
        </p:spPr>
      </p:pic>
    </p:spTree>
    <p:extLst>
      <p:ext uri="{BB962C8B-B14F-4D97-AF65-F5344CB8AC3E}">
        <p14:creationId xmlns:p14="http://schemas.microsoft.com/office/powerpoint/2010/main" val="2499452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7505EE-ED17-41FA-AA9E-67FF65BE4268}"/>
              </a:ext>
            </a:extLst>
          </p:cNvPr>
          <p:cNvSpPr txBox="1"/>
          <p:nvPr/>
        </p:nvSpPr>
        <p:spPr>
          <a:xfrm>
            <a:off x="1562470" y="2413337"/>
            <a:ext cx="8442664" cy="2031325"/>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Times New Roman" panose="02020603050405020304" pitchFamily="18" charset="0"/>
              </a:rPr>
              <a:t>You can set the labels for your data set to 0 and 1. 0 = Negative review and 1 = Positive review. In that case, you have two categories that could be used for sentiment analysis output in the neural network output layer (Analytics Vidhya, 2021).  </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solidFill>
                <a:srgbClr val="333333"/>
              </a:solidFill>
              <a:latin typeface="inherit"/>
              <a:ea typeface="Times New Roman" panose="02020603050405020304" pitchFamily="18" charset="0"/>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Times New Roman" panose="02020603050405020304" pitchFamily="18" charset="0"/>
              </a:rPr>
              <a:t>You can use </a:t>
            </a:r>
            <a:r>
              <a:rPr kumimoji="0" lang="en-US" sz="1800" b="0" i="0" u="none" strike="noStrike" kern="1200" cap="none" spc="0" normalizeH="0" baseline="0" noProof="0" dirty="0" err="1">
                <a:ln>
                  <a:noFill/>
                </a:ln>
                <a:solidFill>
                  <a:srgbClr val="333333"/>
                </a:solidFill>
                <a:effectLst/>
                <a:uLnTx/>
                <a:uFillTx/>
                <a:latin typeface="inherit"/>
                <a:ea typeface="Times New Roman" panose="02020603050405020304" pitchFamily="18" charset="0"/>
                <a:cs typeface="Times New Roman" panose="02020603050405020304" pitchFamily="18" charset="0"/>
              </a:rPr>
              <a:t>softmax</a:t>
            </a:r>
            <a:r>
              <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Times New Roman" panose="02020603050405020304" pitchFamily="18" charset="0"/>
              </a:rPr>
              <a:t> as the activation function. The </a:t>
            </a:r>
            <a:r>
              <a:rPr kumimoji="0" lang="en-US" sz="1800" b="0" i="0" u="none" strike="noStrike" kern="1200" cap="none" spc="0" normalizeH="0" baseline="0" noProof="0" dirty="0" err="1">
                <a:ln>
                  <a:noFill/>
                </a:ln>
                <a:solidFill>
                  <a:srgbClr val="333333"/>
                </a:solidFill>
                <a:effectLst/>
                <a:uLnTx/>
                <a:uFillTx/>
                <a:latin typeface="inherit"/>
                <a:ea typeface="Times New Roman" panose="02020603050405020304" pitchFamily="18" charset="0"/>
                <a:cs typeface="Times New Roman" panose="02020603050405020304" pitchFamily="18" charset="0"/>
              </a:rPr>
              <a:t>softmax</a:t>
            </a:r>
            <a:r>
              <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Times New Roman" panose="02020603050405020304" pitchFamily="18" charset="0"/>
              </a:rPr>
              <a:t> function calculates the relative probabilities. </a:t>
            </a:r>
            <a:endPar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4373240C-E177-422A-ADB8-09C814AE7F84}"/>
              </a:ext>
            </a:extLst>
          </p:cNvPr>
          <p:cNvSpPr txBox="1"/>
          <p:nvPr/>
        </p:nvSpPr>
        <p:spPr>
          <a:xfrm>
            <a:off x="1788941" y="1159496"/>
            <a:ext cx="7301793"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Segoe UI Semibold" panose="020B0702040204020203" pitchFamily="34" charset="0"/>
                <a:ea typeface="+mn-ea"/>
                <a:cs typeface="+mn-cs"/>
              </a:rPr>
              <a:t>B4.</a:t>
            </a:r>
            <a:r>
              <a:rPr kumimoji="0" lang="en-US" sz="18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mn-cs"/>
              </a:rPr>
              <a:t> Identify how many categories of sentiment will be used and an activation function for the final dense layer of the network. </a:t>
            </a:r>
            <a:endParaRPr kumimoji="0" lang="en-US" sz="1800" b="1" i="0" u="none" strike="noStrike" kern="1200" cap="none" spc="0" normalizeH="0" baseline="0" noProof="0" dirty="0">
              <a:ln>
                <a:noFill/>
              </a:ln>
              <a:solidFill>
                <a:srgbClr val="333333"/>
              </a:solidFill>
              <a:effectLst/>
              <a:uLnTx/>
              <a:uFillTx/>
              <a:latin typeface="Lato" panose="020F0502020204030203" pitchFamily="34" charset="0"/>
              <a:ea typeface="+mn-ea"/>
              <a:cs typeface="+mn-cs"/>
            </a:endParaRPr>
          </a:p>
        </p:txBody>
      </p:sp>
    </p:spTree>
    <p:extLst>
      <p:ext uri="{BB962C8B-B14F-4D97-AF65-F5344CB8AC3E}">
        <p14:creationId xmlns:p14="http://schemas.microsoft.com/office/powerpoint/2010/main" val="1992232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90D7C-9E33-C16F-1FF6-BEC93FCE4E03}"/>
              </a:ext>
            </a:extLst>
          </p:cNvPr>
          <p:cNvPicPr>
            <a:picLocks noChangeAspect="1"/>
          </p:cNvPicPr>
          <p:nvPr/>
        </p:nvPicPr>
        <p:blipFill>
          <a:blip r:embed="rId2"/>
          <a:stretch>
            <a:fillRect/>
          </a:stretch>
        </p:blipFill>
        <p:spPr>
          <a:xfrm>
            <a:off x="942976" y="1143000"/>
            <a:ext cx="9334500" cy="4867275"/>
          </a:xfrm>
          <a:prstGeom prst="rect">
            <a:avLst/>
          </a:prstGeom>
        </p:spPr>
      </p:pic>
    </p:spTree>
    <p:extLst>
      <p:ext uri="{BB962C8B-B14F-4D97-AF65-F5344CB8AC3E}">
        <p14:creationId xmlns:p14="http://schemas.microsoft.com/office/powerpoint/2010/main" val="2279394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5079C3-FC01-459D-89DA-E039BDBC17D0}"/>
              </a:ext>
            </a:extLst>
          </p:cNvPr>
          <p:cNvSpPr txBox="1"/>
          <p:nvPr/>
        </p:nvSpPr>
        <p:spPr>
          <a:xfrm>
            <a:off x="748146" y="623607"/>
            <a:ext cx="10695708"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panose="020F0502020204030203" pitchFamily="34" charset="0"/>
                <a:ea typeface="Times New Roman" panose="02020603050405020304" pitchFamily="18" charset="0"/>
                <a:cs typeface="Times New Roman" panose="02020603050405020304" pitchFamily="18" charset="0"/>
              </a:rPr>
              <a:t>B5.</a:t>
            </a:r>
            <a:r>
              <a:rPr kumimoji="0" lang="en-US" sz="1800" b="0" i="0" u="none" strike="noStrike" kern="1200" cap="none" spc="0" normalizeH="0" baseline="0" noProof="0" dirty="0">
                <a:ln>
                  <a:noFill/>
                </a:ln>
                <a:solidFill>
                  <a:srgbClr val="333333"/>
                </a:solidFill>
                <a:effectLst/>
                <a:uLnTx/>
                <a:uFillTx/>
                <a:latin typeface="Lato" panose="020F0502020204030203" pitchFamily="34" charset="0"/>
                <a:ea typeface="Times New Roman" panose="02020603050405020304" pitchFamily="18" charset="0"/>
                <a:cs typeface="Times New Roman" panose="02020603050405020304" pitchFamily="18" charset="0"/>
              </a:rPr>
              <a:t> Explain the steps used to prepare the data for analysis, including the size of the training, validation, and test set split.</a:t>
            </a: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
        <p:nvSpPr>
          <p:cNvPr id="5" name="TextBox 4">
            <a:extLst>
              <a:ext uri="{FF2B5EF4-FFF2-40B4-BE49-F238E27FC236}">
                <a16:creationId xmlns:a16="http://schemas.microsoft.com/office/drawing/2014/main" id="{8EC86560-9C5C-4D47-B0A4-718ACFD52D39}"/>
              </a:ext>
            </a:extLst>
          </p:cNvPr>
          <p:cNvSpPr txBox="1"/>
          <p:nvPr/>
        </p:nvSpPr>
        <p:spPr>
          <a:xfrm>
            <a:off x="932872" y="1344044"/>
            <a:ext cx="10326255" cy="452431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Lato" panose="020F0502020204030203" pitchFamily="34" charset="0"/>
                <a:ea typeface="Times New Roman" panose="02020603050405020304" pitchFamily="18" charset="0"/>
                <a:cs typeface="Times New Roman" panose="02020603050405020304" pitchFamily="18" charset="0"/>
              </a:rPr>
              <a:t>List and explain the steps e.g.</a:t>
            </a: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1. Read the data from the dataset or from all three sources.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2. Check on unusual or any abnormal characters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3. Clean the data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4. Explore the data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5. Create a two-dimensional NumPy array with our ratings by encoding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6.  Split data into training and testing sets with an 80/20 split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7. On the training set, apply the tokenizer using the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mn-cs"/>
              </a:rPr>
              <a:t>fit_on</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 texts() method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8. Retrieve the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mn-cs"/>
              </a:rPr>
              <a:t>word_index</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 of the training set.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9. Pre-padding/post-padding the sequence to get the maximum length needed.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10. Fit the final model, convert both the training set and the testing set into arrays using NumPy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Lato" panose="020F0502020204030203" pitchFamily="34"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Lato" panose="020F0502020204030203" pitchFamily="34" charset="0"/>
                <a:ea typeface="Times New Roman" panose="02020603050405020304" pitchFamily="18" charset="0"/>
                <a:cs typeface="Times New Roman" panose="02020603050405020304" pitchFamily="18" charset="0"/>
              </a:rPr>
              <a:t>The rule of thumb for splitting data is 80/20. Empirical studies show that the best results are obtained if we use 20-30% of the data for testing, and the remaining 70-80% of the data for training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Gholamy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Kreinovich</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&amp; Kosheleva, 2018). If you intend to split into three it is common to allocate 50% training, 25% test set, and 25% validation.</a:t>
            </a:r>
            <a:endParaRPr kumimoji="0" lang="en-US" sz="1800" b="0" i="0" u="none" strike="noStrike" kern="1200" cap="none" spc="0" normalizeH="0" baseline="0" noProof="0" dirty="0">
              <a:ln>
                <a:noFill/>
              </a:ln>
              <a:solidFill>
                <a:srgbClr val="333333"/>
              </a:solidFill>
              <a:effectLst/>
              <a:uLnTx/>
              <a:uFillTx/>
              <a:latin typeface="Lato" panose="020F050202020403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0720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6A769E-0F86-4162-A44B-4F11EA24C6EB}"/>
              </a:ext>
            </a:extLst>
          </p:cNvPr>
          <p:cNvPicPr>
            <a:picLocks noChangeAspect="1"/>
          </p:cNvPicPr>
          <p:nvPr/>
        </p:nvPicPr>
        <p:blipFill>
          <a:blip r:embed="rId2"/>
          <a:stretch>
            <a:fillRect/>
          </a:stretch>
        </p:blipFill>
        <p:spPr>
          <a:xfrm>
            <a:off x="822036" y="3779981"/>
            <a:ext cx="10363200" cy="2445328"/>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0C7BF489-0F6D-490D-9C86-B45672760B51}"/>
              </a:ext>
            </a:extLst>
          </p:cNvPr>
          <p:cNvPicPr>
            <a:picLocks noChangeAspect="1"/>
          </p:cNvPicPr>
          <p:nvPr/>
        </p:nvPicPr>
        <p:blipFill>
          <a:blip r:embed="rId3"/>
          <a:stretch>
            <a:fillRect/>
          </a:stretch>
        </p:blipFill>
        <p:spPr>
          <a:xfrm>
            <a:off x="1036982" y="1350838"/>
            <a:ext cx="9866244" cy="2297526"/>
          </a:xfrm>
          <a:prstGeom prst="rect">
            <a:avLst/>
          </a:prstGeom>
        </p:spPr>
      </p:pic>
      <p:sp>
        <p:nvSpPr>
          <p:cNvPr id="5" name="TextBox 4">
            <a:extLst>
              <a:ext uri="{FF2B5EF4-FFF2-40B4-BE49-F238E27FC236}">
                <a16:creationId xmlns:a16="http://schemas.microsoft.com/office/drawing/2014/main" id="{262A9094-340B-4806-8321-A699663B7C45}"/>
              </a:ext>
            </a:extLst>
          </p:cNvPr>
          <p:cNvSpPr txBox="1"/>
          <p:nvPr/>
        </p:nvSpPr>
        <p:spPr>
          <a:xfrm>
            <a:off x="1036982" y="813425"/>
            <a:ext cx="5188327" cy="461665"/>
          </a:xfrm>
          <a:prstGeom prst="rect">
            <a:avLst/>
          </a:prstGeom>
          <a:solidFill>
            <a:schemeClr val="accent1">
              <a:lumMod val="20000"/>
              <a:lumOff val="8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333333"/>
                </a:solidFill>
                <a:effectLst/>
                <a:uLnTx/>
                <a:uFillTx/>
                <a:latin typeface="inherit"/>
                <a:ea typeface="+mn-ea"/>
                <a:cs typeface="Times New Roman" panose="02020603050405020304" pitchFamily="18" charset="0"/>
              </a:rPr>
              <a:t>Sample Python codes for splitting</a:t>
            </a:r>
            <a:endParaRPr kumimoji="0" lang="en-US" sz="2400" b="1" i="1" u="none" strike="noStrike" kern="1200" cap="none" spc="0" normalizeH="0" baseline="0" noProof="0" dirty="0">
              <a:ln>
                <a:noFill/>
              </a:ln>
              <a:solidFill>
                <a:prstClr val="black"/>
              </a:solidFill>
              <a:effectLst/>
              <a:uLnTx/>
              <a:uFillTx/>
              <a:latin typeface="inherit"/>
              <a:ea typeface="+mn-ea"/>
              <a:cs typeface="+mn-cs"/>
            </a:endParaRPr>
          </a:p>
        </p:txBody>
      </p:sp>
    </p:spTree>
    <p:extLst>
      <p:ext uri="{BB962C8B-B14F-4D97-AF65-F5344CB8AC3E}">
        <p14:creationId xmlns:p14="http://schemas.microsoft.com/office/powerpoint/2010/main" val="2554953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AD6A93-AAD7-DD24-B61B-D4D56B248B56}"/>
              </a:ext>
            </a:extLst>
          </p:cNvPr>
          <p:cNvSpPr txBox="1"/>
          <p:nvPr/>
        </p:nvSpPr>
        <p:spPr>
          <a:xfrm>
            <a:off x="936594" y="5275957"/>
            <a:ext cx="9290482" cy="646331"/>
          </a:xfrm>
          <a:prstGeom prst="rect">
            <a:avLst/>
          </a:prstGeom>
          <a:noFill/>
        </p:spPr>
        <p:txBody>
          <a:bodyPr wrap="square">
            <a:spAutoFit/>
          </a:bodyPr>
          <a:lstStyle/>
          <a:p>
            <a:r>
              <a:rPr lang="en-US" sz="1800" dirty="0">
                <a:effectLst/>
                <a:latin typeface="Calibri" panose="020F0502020204030204" pitchFamily="34" charset="0"/>
                <a:ea typeface="Times New Roman" panose="02020603050405020304" pitchFamily="18" charset="0"/>
              </a:rPr>
              <a:t>Code and video </a:t>
            </a:r>
            <a:r>
              <a:rPr lang="en-US" dirty="0">
                <a:latin typeface="Calibri" panose="020F0502020204030204" pitchFamily="34" charset="0"/>
                <a:ea typeface="Times New Roman" panose="02020603050405020304" pitchFamily="18" charset="0"/>
              </a:rPr>
              <a:t>to convert corpus into </a:t>
            </a:r>
            <a:r>
              <a:rPr lang="en-US" dirty="0" err="1">
                <a:latin typeface="Calibri" panose="020F0502020204030204" pitchFamily="34" charset="0"/>
                <a:ea typeface="Times New Roman" panose="02020603050405020304" pitchFamily="18" charset="0"/>
              </a:rPr>
              <a:t>dataframe</a:t>
            </a:r>
            <a:r>
              <a:rPr lang="en-US" dirty="0">
                <a:latin typeface="Calibri" panose="020F0502020204030204" pitchFamily="34" charset="0"/>
                <a:ea typeface="Times New Roman" panose="02020603050405020304" pitchFamily="18" charset="0"/>
              </a:rPr>
              <a:t> in R</a:t>
            </a:r>
            <a:r>
              <a:rPr lang="en-US" sz="1800" dirty="0">
                <a:effectLst/>
                <a:latin typeface="Calibri" panose="020F0502020204030204" pitchFamily="34" charset="0"/>
                <a:ea typeface="Times New Roman" panose="02020603050405020304" pitchFamily="18" charset="0"/>
              </a:rPr>
              <a:t>.</a:t>
            </a:r>
            <a:br>
              <a:rPr lang="en-US" sz="1800" dirty="0">
                <a:effectLst/>
                <a:latin typeface="Calibri" panose="020F0502020204030204" pitchFamily="34" charset="0"/>
                <a:ea typeface="Times New Roman" panose="02020603050405020304" pitchFamily="18" charset="0"/>
              </a:rPr>
            </a:br>
            <a:r>
              <a:rPr lang="en-US" sz="1800" u="sng" dirty="0">
                <a:solidFill>
                  <a:srgbClr val="0563C1"/>
                </a:solidFill>
                <a:effectLst/>
                <a:latin typeface="Calibri" panose="020F0502020204030204" pitchFamily="34" charset="0"/>
                <a:ea typeface="Times New Roman" panose="02020603050405020304" pitchFamily="18" charset="0"/>
                <a:hlinkClick r:id="rId2"/>
              </a:rPr>
              <a:t>http://machinelr.blogspot.com/2016/09/convert-corpus-into-data-frame-in-r.html</a:t>
            </a:r>
            <a:endParaRPr lang="en-US" dirty="0"/>
          </a:p>
        </p:txBody>
      </p:sp>
      <p:sp>
        <p:nvSpPr>
          <p:cNvPr id="5" name="TextBox 4">
            <a:extLst>
              <a:ext uri="{FF2B5EF4-FFF2-40B4-BE49-F238E27FC236}">
                <a16:creationId xmlns:a16="http://schemas.microsoft.com/office/drawing/2014/main" id="{00A642F2-F6CC-BB99-F8E6-0DDFE065FC59}"/>
              </a:ext>
            </a:extLst>
          </p:cNvPr>
          <p:cNvSpPr txBox="1"/>
          <p:nvPr/>
        </p:nvSpPr>
        <p:spPr>
          <a:xfrm>
            <a:off x="2268245" y="751046"/>
            <a:ext cx="6116714" cy="369332"/>
          </a:xfrm>
          <a:prstGeom prst="rect">
            <a:avLst/>
          </a:prstGeom>
          <a:solidFill>
            <a:schemeClr val="accent1">
              <a:lumMod val="40000"/>
              <a:lumOff val="60000"/>
            </a:schemeClr>
          </a:solidFill>
        </p:spPr>
        <p:txBody>
          <a:bodyPr wrap="square">
            <a:spAutoFit/>
          </a:bodyPr>
          <a:lstStyle/>
          <a:p>
            <a:pPr algn="ctr"/>
            <a:r>
              <a:rPr lang="en-US" sz="1800" b="1" dirty="0">
                <a:effectLst/>
                <a:latin typeface="Calibri" panose="020F0502020204030204" pitchFamily="34" charset="0"/>
                <a:ea typeface="Times New Roman" panose="02020603050405020304" pitchFamily="18" charset="0"/>
              </a:rPr>
              <a:t>Code to split the data </a:t>
            </a:r>
            <a:r>
              <a:rPr lang="en-US" b="1" dirty="0">
                <a:latin typeface="Calibri" panose="020F0502020204030204" pitchFamily="34" charset="0"/>
                <a:ea typeface="Times New Roman" panose="02020603050405020304" pitchFamily="18" charset="0"/>
              </a:rPr>
              <a:t>in R</a:t>
            </a:r>
            <a:r>
              <a:rPr lang="en-US" sz="1800" b="1" dirty="0">
                <a:effectLst/>
                <a:latin typeface="Calibri" panose="020F0502020204030204" pitchFamily="34" charset="0"/>
                <a:ea typeface="Times New Roman" panose="02020603050405020304" pitchFamily="18" charset="0"/>
              </a:rPr>
              <a:t>.</a:t>
            </a:r>
            <a:endParaRPr lang="en-US" b="1" dirty="0"/>
          </a:p>
        </p:txBody>
      </p:sp>
      <p:pic>
        <p:nvPicPr>
          <p:cNvPr id="4" name="Picture 3">
            <a:extLst>
              <a:ext uri="{FF2B5EF4-FFF2-40B4-BE49-F238E27FC236}">
                <a16:creationId xmlns:a16="http://schemas.microsoft.com/office/drawing/2014/main" id="{ABF10E6A-1C6E-98C9-6A1A-22DB156F9E46}"/>
              </a:ext>
            </a:extLst>
          </p:cNvPr>
          <p:cNvPicPr>
            <a:picLocks noChangeAspect="1"/>
          </p:cNvPicPr>
          <p:nvPr/>
        </p:nvPicPr>
        <p:blipFill>
          <a:blip r:embed="rId3"/>
          <a:stretch>
            <a:fillRect/>
          </a:stretch>
        </p:blipFill>
        <p:spPr>
          <a:xfrm>
            <a:off x="1704281" y="1392499"/>
            <a:ext cx="6581775" cy="1409700"/>
          </a:xfrm>
          <a:prstGeom prst="rect">
            <a:avLst/>
          </a:prstGeom>
        </p:spPr>
      </p:pic>
      <p:pic>
        <p:nvPicPr>
          <p:cNvPr id="7" name="Picture 6">
            <a:extLst>
              <a:ext uri="{FF2B5EF4-FFF2-40B4-BE49-F238E27FC236}">
                <a16:creationId xmlns:a16="http://schemas.microsoft.com/office/drawing/2014/main" id="{2FCA9534-35D2-2C25-140C-5CBAC18B44B6}"/>
              </a:ext>
            </a:extLst>
          </p:cNvPr>
          <p:cNvPicPr>
            <a:picLocks noChangeAspect="1"/>
          </p:cNvPicPr>
          <p:nvPr/>
        </p:nvPicPr>
        <p:blipFill>
          <a:blip r:embed="rId4"/>
          <a:stretch>
            <a:fillRect/>
          </a:stretch>
        </p:blipFill>
        <p:spPr>
          <a:xfrm>
            <a:off x="4366750" y="3026760"/>
            <a:ext cx="6867525" cy="2219419"/>
          </a:xfrm>
          <a:prstGeom prst="rect">
            <a:avLst/>
          </a:prstGeom>
        </p:spPr>
      </p:pic>
      <p:sp>
        <p:nvSpPr>
          <p:cNvPr id="9" name="TextBox 8">
            <a:extLst>
              <a:ext uri="{FF2B5EF4-FFF2-40B4-BE49-F238E27FC236}">
                <a16:creationId xmlns:a16="http://schemas.microsoft.com/office/drawing/2014/main" id="{2F8589E7-0B8F-3CFB-EFA3-D8F6BA25BDE2}"/>
              </a:ext>
            </a:extLst>
          </p:cNvPr>
          <p:cNvSpPr txBox="1"/>
          <p:nvPr/>
        </p:nvSpPr>
        <p:spPr>
          <a:xfrm>
            <a:off x="2756516" y="3435081"/>
            <a:ext cx="1202924" cy="369332"/>
          </a:xfrm>
          <a:prstGeom prst="rect">
            <a:avLst/>
          </a:prstGeom>
          <a:solidFill>
            <a:schemeClr val="accent6">
              <a:lumMod val="20000"/>
              <a:lumOff val="80000"/>
            </a:schemeClr>
          </a:solidFill>
        </p:spPr>
        <p:txBody>
          <a:bodyPr wrap="square">
            <a:spAutoFit/>
          </a:bodyPr>
          <a:lstStyle/>
          <a:p>
            <a:r>
              <a:rPr lang="en-US" sz="1800" b="1" dirty="0">
                <a:effectLst/>
                <a:latin typeface="Calibri" panose="020F0502020204030204" pitchFamily="34" charset="0"/>
                <a:ea typeface="Times New Roman" panose="02020603050405020304" pitchFamily="18" charset="0"/>
              </a:rPr>
              <a:t>Ex 2 in R</a:t>
            </a:r>
            <a:endParaRPr lang="en-US" b="1" dirty="0"/>
          </a:p>
        </p:txBody>
      </p:sp>
      <p:sp>
        <p:nvSpPr>
          <p:cNvPr id="10" name="TextBox 9">
            <a:extLst>
              <a:ext uri="{FF2B5EF4-FFF2-40B4-BE49-F238E27FC236}">
                <a16:creationId xmlns:a16="http://schemas.microsoft.com/office/drawing/2014/main" id="{0A23AAE2-5755-C4F9-50B0-56BEE1AE6540}"/>
              </a:ext>
            </a:extLst>
          </p:cNvPr>
          <p:cNvSpPr txBox="1"/>
          <p:nvPr/>
        </p:nvSpPr>
        <p:spPr>
          <a:xfrm>
            <a:off x="982462" y="1233064"/>
            <a:ext cx="1202924" cy="369332"/>
          </a:xfrm>
          <a:prstGeom prst="rect">
            <a:avLst/>
          </a:prstGeom>
          <a:solidFill>
            <a:schemeClr val="accent6">
              <a:lumMod val="20000"/>
              <a:lumOff val="80000"/>
            </a:schemeClr>
          </a:solidFill>
        </p:spPr>
        <p:txBody>
          <a:bodyPr wrap="square">
            <a:spAutoFit/>
          </a:bodyPr>
          <a:lstStyle/>
          <a:p>
            <a:r>
              <a:rPr lang="en-US" sz="1800" b="1" dirty="0">
                <a:effectLst/>
                <a:latin typeface="Calibri" panose="020F0502020204030204" pitchFamily="34" charset="0"/>
                <a:ea typeface="Times New Roman" panose="02020603050405020304" pitchFamily="18" charset="0"/>
              </a:rPr>
              <a:t>Ex 1 in R</a:t>
            </a:r>
            <a:endParaRPr lang="en-US" b="1" dirty="0"/>
          </a:p>
        </p:txBody>
      </p:sp>
    </p:spTree>
    <p:extLst>
      <p:ext uri="{BB962C8B-B14F-4D97-AF65-F5344CB8AC3E}">
        <p14:creationId xmlns:p14="http://schemas.microsoft.com/office/powerpoint/2010/main" val="3781049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6E2A02-6310-93FB-A9FA-055F1521F84E}"/>
              </a:ext>
            </a:extLst>
          </p:cNvPr>
          <p:cNvSpPr txBox="1"/>
          <p:nvPr/>
        </p:nvSpPr>
        <p:spPr>
          <a:xfrm>
            <a:off x="1616011" y="1828562"/>
            <a:ext cx="8253854" cy="3200876"/>
          </a:xfrm>
          <a:prstGeom prst="rect">
            <a:avLst/>
          </a:prstGeom>
          <a:noFill/>
        </p:spPr>
        <p:txBody>
          <a:bodyPr wrap="square">
            <a:spAutoFit/>
          </a:bodyPr>
          <a:lstStyle/>
          <a:p>
            <a:pPr marL="457200" marR="0" fontAlgn="base">
              <a:spcBef>
                <a:spcPts val="0"/>
              </a:spcBef>
              <a:spcAft>
                <a:spcPts val="0"/>
              </a:spcAft>
            </a:pPr>
            <a:r>
              <a:rPr lang="en-US" sz="2400" b="1" dirty="0">
                <a:solidFill>
                  <a:srgbClr val="0070C0"/>
                </a:solidFill>
                <a:effectLst/>
                <a:latin typeface="Times New Roman" panose="02020603050405020304" pitchFamily="18" charset="0"/>
                <a:ea typeface="Calibri" panose="020F0502020204030204" pitchFamily="34" charset="0"/>
              </a:rPr>
              <a:t>This is what an excellent paper looks like:</a:t>
            </a:r>
          </a:p>
          <a:p>
            <a:pPr marL="457200" marR="0" fontAlgn="base">
              <a:spcBef>
                <a:spcPts val="0"/>
              </a:spcBef>
              <a:spcAft>
                <a:spcPts val="0"/>
              </a:spcAft>
            </a:pPr>
            <a:endParaRPr lang="en-US" sz="1800" i="1" dirty="0">
              <a:effectLst/>
              <a:latin typeface="Times New Roman" panose="02020603050405020304" pitchFamily="18" charset="0"/>
              <a:ea typeface="Calibri" panose="020F0502020204030204" pitchFamily="34" charset="0"/>
            </a:endParaRPr>
          </a:p>
          <a:p>
            <a:pPr marL="457200" marR="0" fontAlgn="base">
              <a:spcBef>
                <a:spcPts val="0"/>
              </a:spcBef>
              <a:spcAft>
                <a:spcPts val="0"/>
              </a:spcAft>
            </a:pPr>
            <a:r>
              <a:rPr lang="en-US" sz="2000" i="1" dirty="0">
                <a:effectLst/>
                <a:latin typeface="Times New Roman" panose="02020603050405020304" pitchFamily="18" charset="0"/>
                <a:ea typeface="Calibri" panose="020F0502020204030204" pitchFamily="34" charset="0"/>
              </a:rPr>
              <a:t>“The submission presents a detailed analysis and implementation of a sentiment analysis to analyze product reviews. The work provides a methodological explanation of the stages of the analytical process, justification of actions, visualization elements, and on-point interpretation of the results. The assessment successfully demonstrates competencies in the implementation of complicated data preprocessing techniques and ideas behind the successful implementation of deep learning architectures.”</a:t>
            </a:r>
            <a:r>
              <a:rPr lang="en-US" sz="2000" dirty="0">
                <a:effectLst/>
                <a:latin typeface="Times New Roman" panose="02020603050405020304" pitchFamily="18" charset="0"/>
                <a:ea typeface="Calibri" panose="020F0502020204030204" pitchFamily="34" charset="0"/>
              </a:rPr>
              <a:t> </a:t>
            </a:r>
          </a:p>
        </p:txBody>
      </p:sp>
      <p:sp>
        <p:nvSpPr>
          <p:cNvPr id="5" name="TextBox 4">
            <a:extLst>
              <a:ext uri="{FF2B5EF4-FFF2-40B4-BE49-F238E27FC236}">
                <a16:creationId xmlns:a16="http://schemas.microsoft.com/office/drawing/2014/main" id="{43B04407-B83E-E600-AE95-B916566AF772}"/>
              </a:ext>
            </a:extLst>
          </p:cNvPr>
          <p:cNvSpPr txBox="1"/>
          <p:nvPr/>
        </p:nvSpPr>
        <p:spPr>
          <a:xfrm>
            <a:off x="2534574" y="947236"/>
            <a:ext cx="6116714" cy="646331"/>
          </a:xfrm>
          <a:prstGeom prst="rect">
            <a:avLst/>
          </a:prstGeom>
          <a:solidFill>
            <a:schemeClr val="accent2"/>
          </a:solidFill>
        </p:spPr>
        <p:txBody>
          <a:bodyPr wrap="square">
            <a:spAutoFit/>
          </a:bodyPr>
          <a:lstStyle/>
          <a:p>
            <a:pPr algn="ctr"/>
            <a:r>
              <a:rPr lang="en-US" sz="3600" b="1" dirty="0">
                <a:solidFill>
                  <a:schemeClr val="bg1"/>
                </a:solidFill>
              </a:rPr>
              <a:t>Excellence Award</a:t>
            </a:r>
          </a:p>
        </p:txBody>
      </p:sp>
    </p:spTree>
    <p:extLst>
      <p:ext uri="{BB962C8B-B14F-4D97-AF65-F5344CB8AC3E}">
        <p14:creationId xmlns:p14="http://schemas.microsoft.com/office/powerpoint/2010/main" val="3711617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0D5124-1846-4FC2-A00A-940A8F7C06C8}"/>
              </a:ext>
            </a:extLst>
          </p:cNvPr>
          <p:cNvSpPr txBox="1"/>
          <p:nvPr/>
        </p:nvSpPr>
        <p:spPr>
          <a:xfrm>
            <a:off x="826655" y="675057"/>
            <a:ext cx="1053869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panose="020F0502020204030203" pitchFamily="34" charset="0"/>
                <a:ea typeface="Times New Roman" panose="02020603050405020304" pitchFamily="18" charset="0"/>
                <a:cs typeface="Times New Roman" panose="02020603050405020304" pitchFamily="18" charset="0"/>
              </a:rPr>
              <a:t>B6</a:t>
            </a:r>
            <a:r>
              <a:rPr kumimoji="0" lang="en-US" sz="1800" b="1" i="0" u="none" strike="noStrike" kern="1200" cap="none" spc="0" normalizeH="0" baseline="0" noProof="0" dirty="0">
                <a:ln>
                  <a:noFill/>
                </a:ln>
                <a:solidFill>
                  <a:srgbClr val="333333"/>
                </a:solidFill>
                <a:effectLst/>
                <a:uLnTx/>
                <a:uFillTx/>
                <a:latin typeface="Lato" panose="020F0502020204030203" pitchFamily="34" charset="0"/>
                <a:ea typeface="Times New Roman" panose="02020603050405020304" pitchFamily="18" charset="0"/>
                <a:cs typeface="Times New Roman" panose="02020603050405020304" pitchFamily="18" charset="0"/>
              </a:rPr>
              <a:t>.  Provide a copy of the prepared dataset.</a:t>
            </a:r>
            <a:endParaRPr kumimoji="0" lang="en-US" sz="1800" b="1"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
        <p:nvSpPr>
          <p:cNvPr id="6" name="TextBox 5">
            <a:extLst>
              <a:ext uri="{FF2B5EF4-FFF2-40B4-BE49-F238E27FC236}">
                <a16:creationId xmlns:a16="http://schemas.microsoft.com/office/drawing/2014/main" id="{10765EF7-6243-43AB-9146-047F3C436D27}"/>
              </a:ext>
            </a:extLst>
          </p:cNvPr>
          <p:cNvSpPr txBox="1"/>
          <p:nvPr/>
        </p:nvSpPr>
        <p:spPr>
          <a:xfrm>
            <a:off x="718414" y="1301036"/>
            <a:ext cx="10538689" cy="461665"/>
          </a:xfrm>
          <a:prstGeom prst="rect">
            <a:avLst/>
          </a:prstGeom>
          <a:solidFill>
            <a:schemeClr val="accent1">
              <a:lumMod val="20000"/>
              <a:lumOff val="8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333333"/>
                </a:solidFill>
                <a:effectLst/>
                <a:uLnTx/>
                <a:uFillTx/>
                <a:latin typeface="inherit"/>
                <a:ea typeface="+mn-ea"/>
                <a:cs typeface="Times New Roman" panose="02020603050405020304" pitchFamily="18" charset="0"/>
              </a:rPr>
              <a:t>Other Sample Python codes for exporting the prepared dataset in Python</a:t>
            </a:r>
            <a:endParaRPr kumimoji="0" lang="en-US" sz="2400" b="1" i="1" u="none" strike="noStrike" kern="1200" cap="none" spc="0" normalizeH="0" baseline="0" noProof="0" dirty="0">
              <a:ln>
                <a:noFill/>
              </a:ln>
              <a:solidFill>
                <a:prstClr val="black"/>
              </a:solidFill>
              <a:effectLst/>
              <a:uLnTx/>
              <a:uFillTx/>
              <a:latin typeface="inherit"/>
              <a:ea typeface="+mn-ea"/>
              <a:cs typeface="+mn-cs"/>
            </a:endParaRPr>
          </a:p>
        </p:txBody>
      </p:sp>
      <p:pic>
        <p:nvPicPr>
          <p:cNvPr id="7" name="Picture 6" descr="Text&#10;&#10;Description automatically generated">
            <a:extLst>
              <a:ext uri="{FF2B5EF4-FFF2-40B4-BE49-F238E27FC236}">
                <a16:creationId xmlns:a16="http://schemas.microsoft.com/office/drawing/2014/main" id="{1E820961-1CDB-4BD1-8DD1-94638A2CB903}"/>
              </a:ext>
            </a:extLst>
          </p:cNvPr>
          <p:cNvPicPr>
            <a:picLocks noChangeAspect="1"/>
          </p:cNvPicPr>
          <p:nvPr/>
        </p:nvPicPr>
        <p:blipFill>
          <a:blip r:embed="rId2"/>
          <a:stretch>
            <a:fillRect/>
          </a:stretch>
        </p:blipFill>
        <p:spPr>
          <a:xfrm>
            <a:off x="785091" y="4659735"/>
            <a:ext cx="4802907" cy="1460421"/>
          </a:xfrm>
          <a:prstGeom prst="rect">
            <a:avLst/>
          </a:prstGeom>
        </p:spPr>
      </p:pic>
      <p:pic>
        <p:nvPicPr>
          <p:cNvPr id="9" name="Picture 8">
            <a:extLst>
              <a:ext uri="{FF2B5EF4-FFF2-40B4-BE49-F238E27FC236}">
                <a16:creationId xmlns:a16="http://schemas.microsoft.com/office/drawing/2014/main" id="{44F56E3B-1BB6-4276-A9F6-FDFBE5F0359A}"/>
              </a:ext>
            </a:extLst>
          </p:cNvPr>
          <p:cNvPicPr>
            <a:picLocks noChangeAspect="1"/>
          </p:cNvPicPr>
          <p:nvPr/>
        </p:nvPicPr>
        <p:blipFill>
          <a:blip r:embed="rId3"/>
          <a:stretch>
            <a:fillRect/>
          </a:stretch>
        </p:blipFill>
        <p:spPr>
          <a:xfrm>
            <a:off x="868220" y="2089554"/>
            <a:ext cx="5509489" cy="2378139"/>
          </a:xfrm>
          <a:prstGeom prst="rect">
            <a:avLst/>
          </a:prstGeom>
        </p:spPr>
      </p:pic>
      <p:pic>
        <p:nvPicPr>
          <p:cNvPr id="15" name="Picture 14">
            <a:extLst>
              <a:ext uri="{FF2B5EF4-FFF2-40B4-BE49-F238E27FC236}">
                <a16:creationId xmlns:a16="http://schemas.microsoft.com/office/drawing/2014/main" id="{7DD7118A-9B33-4FC4-8F26-A6C137F91EC5}"/>
              </a:ext>
            </a:extLst>
          </p:cNvPr>
          <p:cNvPicPr>
            <a:picLocks noChangeAspect="1"/>
          </p:cNvPicPr>
          <p:nvPr/>
        </p:nvPicPr>
        <p:blipFill>
          <a:blip r:embed="rId4"/>
          <a:stretch>
            <a:fillRect/>
          </a:stretch>
        </p:blipFill>
        <p:spPr>
          <a:xfrm>
            <a:off x="6377709" y="3821398"/>
            <a:ext cx="5029200" cy="2095500"/>
          </a:xfrm>
          <a:prstGeom prst="rect">
            <a:avLst/>
          </a:prstGeom>
        </p:spPr>
      </p:pic>
    </p:spTree>
    <p:extLst>
      <p:ext uri="{BB962C8B-B14F-4D97-AF65-F5344CB8AC3E}">
        <p14:creationId xmlns:p14="http://schemas.microsoft.com/office/powerpoint/2010/main" val="4109727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DBB38B-97F6-4139-BE85-B669273DD44A}"/>
              </a:ext>
            </a:extLst>
          </p:cNvPr>
          <p:cNvSpPr txBox="1"/>
          <p:nvPr/>
        </p:nvSpPr>
        <p:spPr>
          <a:xfrm>
            <a:off x="646546" y="675476"/>
            <a:ext cx="10714181" cy="965777"/>
          </a:xfrm>
          <a:prstGeom prst="rect">
            <a:avLst/>
          </a:prstGeom>
          <a:noFill/>
        </p:spPr>
        <p:txBody>
          <a:bodyPr wrap="square">
            <a:spAutoFit/>
          </a:bodyPr>
          <a:lstStyle/>
          <a:p>
            <a:pPr marL="514350" marR="0" lvl="0" indent="-228600" algn="l" defTabSz="457200" rtl="0" eaLnBrk="1" fontAlgn="base"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Lato" panose="020F0502020204030203" pitchFamily="34" charset="0"/>
                <a:ea typeface="Times New Roman" panose="02020603050405020304" pitchFamily="18" charset="0"/>
                <a:cs typeface="Times New Roman" panose="02020603050405020304" pitchFamily="18" charset="0"/>
              </a:rPr>
              <a:t>Part III:  Network Architecture</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514350" marR="0" lvl="0" indent="-228600" algn="l" defTabSz="457200" rtl="0" eaLnBrk="1" fontAlgn="base"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panose="020F0502020204030203" pitchFamily="34" charset="0"/>
                <a:ea typeface="Times New Roman" panose="02020603050405020304" pitchFamily="18" charset="0"/>
                <a:cs typeface="Times New Roman" panose="02020603050405020304" pitchFamily="18" charset="0"/>
              </a:rPr>
              <a:t>C.</a:t>
            </a:r>
            <a:r>
              <a:rPr kumimoji="0" lang="en-US" sz="1800" b="0" i="0" u="none" strike="noStrike" kern="1200" cap="none" spc="0" normalizeH="0" baseline="0" noProof="0" dirty="0">
                <a:ln>
                  <a:noFill/>
                </a:ln>
                <a:solidFill>
                  <a:srgbClr val="333333"/>
                </a:solidFill>
                <a:effectLst/>
                <a:uLnTx/>
                <a:uFillTx/>
                <a:latin typeface="Lato" panose="020F0502020204030203" pitchFamily="34" charset="0"/>
                <a:ea typeface="Times New Roman" panose="02020603050405020304" pitchFamily="18" charset="0"/>
                <a:cs typeface="Times New Roman" panose="02020603050405020304" pitchFamily="18" charset="0"/>
              </a:rPr>
              <a:t>  Describe the type of network used by doing the following:</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742950" marR="0" lvl="0" indent="-228600" algn="l" defTabSz="457200" rtl="0" eaLnBrk="1" fontAlgn="base"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panose="020F0502020204030203" pitchFamily="34" charset="0"/>
                <a:ea typeface="Times New Roman" panose="02020603050405020304" pitchFamily="18" charset="0"/>
                <a:cs typeface="Times New Roman" panose="02020603050405020304" pitchFamily="18" charset="0"/>
              </a:rPr>
              <a:t>C1.</a:t>
            </a:r>
            <a:r>
              <a:rPr kumimoji="0" lang="en-US" sz="1800" b="0" i="0" u="none" strike="noStrike" kern="1200" cap="none" spc="0" normalizeH="0" baseline="0" noProof="0" dirty="0">
                <a:ln>
                  <a:noFill/>
                </a:ln>
                <a:solidFill>
                  <a:srgbClr val="333333"/>
                </a:solidFill>
                <a:effectLst/>
                <a:uLnTx/>
                <a:uFillTx/>
                <a:latin typeface="Lato" panose="020F0502020204030203" pitchFamily="34" charset="0"/>
                <a:ea typeface="Times New Roman" panose="02020603050405020304" pitchFamily="18" charset="0"/>
                <a:cs typeface="Times New Roman" panose="02020603050405020304" pitchFamily="18" charset="0"/>
              </a:rPr>
              <a:t>  Provide the output of the model summary of the function from TensorFlow.</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CB0796D2-8F8F-4542-B4CB-7237206E27E1}"/>
              </a:ext>
            </a:extLst>
          </p:cNvPr>
          <p:cNvSpPr txBox="1"/>
          <p:nvPr/>
        </p:nvSpPr>
        <p:spPr>
          <a:xfrm>
            <a:off x="942109" y="1641253"/>
            <a:ext cx="10418618"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Calibri" panose="020F0502020204030204" pitchFamily="34" charset="0"/>
                <a:cs typeface="Times New Roman" panose="02020603050405020304" pitchFamily="18" charset="0"/>
              </a:rPr>
              <a:t>The </a:t>
            </a:r>
            <a:r>
              <a:rPr kumimoji="0" lang="en-US" sz="1800" b="0" i="0" u="none" strike="noStrike" kern="1200" cap="none" spc="0" normalizeH="0" baseline="0" noProof="0" dirty="0" err="1">
                <a:ln>
                  <a:noFill/>
                </a:ln>
                <a:solidFill>
                  <a:srgbClr val="333333"/>
                </a:solidFill>
                <a:effectLst/>
                <a:uLnTx/>
                <a:uFillTx/>
                <a:latin typeface="Arial" panose="020B0604020202020204" pitchFamily="34" charset="0"/>
                <a:ea typeface="Calibri" panose="020F0502020204030204" pitchFamily="34" charset="0"/>
                <a:cs typeface="Times New Roman" panose="02020603050405020304" pitchFamily="18" charset="0"/>
              </a:rPr>
              <a:t>model.summary</a:t>
            </a:r>
            <a:r>
              <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Calibri" panose="020F0502020204030204" pitchFamily="34" charset="0"/>
                <a:cs typeface="Times New Roman" panose="02020603050405020304" pitchFamily="18" charset="0"/>
              </a:rPr>
              <a:t>() method provides a summary of the model and a quick way to visualize the components of the </a:t>
            </a:r>
            <a:r>
              <a:rPr kumimoji="0" lang="en-US" sz="1800" b="0" i="0" u="none" strike="noStrike" kern="1200" cap="none" spc="0" normalizeH="0" baseline="0" noProof="0" dirty="0" err="1">
                <a:ln>
                  <a:noFill/>
                </a:ln>
                <a:solidFill>
                  <a:srgbClr val="333333"/>
                </a:solidFill>
                <a:effectLst/>
                <a:uLnTx/>
                <a:uFillTx/>
                <a:latin typeface="Arial" panose="020B0604020202020204" pitchFamily="34" charset="0"/>
                <a:ea typeface="Calibri" panose="020F0502020204030204" pitchFamily="34" charset="0"/>
                <a:cs typeface="Times New Roman" panose="02020603050405020304" pitchFamily="18" charset="0"/>
              </a:rPr>
              <a:t>Keras</a:t>
            </a:r>
            <a:r>
              <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Calibri" panose="020F0502020204030204" pitchFamily="34" charset="0"/>
                <a:cs typeface="Times New Roman" panose="02020603050405020304" pitchFamily="18" charset="0"/>
              </a:rPr>
              <a:t> model. It provides the names of the layers, their type, shape, and the number of trainable parameters (</a:t>
            </a:r>
            <a:r>
              <a:rPr kumimoji="0" lang="en-US" sz="1800" b="0" i="0" u="none" strike="noStrike" kern="1200" cap="none" spc="0" normalizeH="0" baseline="0" noProof="0" dirty="0" err="1">
                <a:ln>
                  <a:noFill/>
                </a:ln>
                <a:solidFill>
                  <a:srgbClr val="333333"/>
                </a:solidFill>
                <a:effectLst/>
                <a:uLnTx/>
                <a:uFillTx/>
                <a:latin typeface="Arial" panose="020B0604020202020204" pitchFamily="34" charset="0"/>
                <a:ea typeface="Calibri" panose="020F0502020204030204" pitchFamily="34" charset="0"/>
                <a:cs typeface="Times New Roman" panose="02020603050405020304" pitchFamily="18" charset="0"/>
              </a:rPr>
              <a:t>MachineCurve</a:t>
            </a:r>
            <a:r>
              <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Calibri" panose="020F0502020204030204" pitchFamily="34" charset="0"/>
                <a:cs typeface="Times New Roman" panose="02020603050405020304" pitchFamily="18" charset="0"/>
              </a:rPr>
              <a:t>, 2020).</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668D6EC8-3DFD-4900-981A-BAB12291FA9E}"/>
              </a:ext>
            </a:extLst>
          </p:cNvPr>
          <p:cNvSpPr txBox="1"/>
          <p:nvPr/>
        </p:nvSpPr>
        <p:spPr>
          <a:xfrm>
            <a:off x="942109" y="2607030"/>
            <a:ext cx="6346965" cy="461665"/>
          </a:xfrm>
          <a:prstGeom prst="rect">
            <a:avLst/>
          </a:prstGeom>
          <a:solidFill>
            <a:schemeClr val="accent1">
              <a:lumMod val="20000"/>
              <a:lumOff val="8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err="1">
                <a:ln>
                  <a:noFill/>
                </a:ln>
                <a:solidFill>
                  <a:srgbClr val="333333"/>
                </a:solidFill>
                <a:effectLst/>
                <a:uLnTx/>
                <a:uFillTx/>
                <a:latin typeface="inherit"/>
                <a:ea typeface="+mn-ea"/>
                <a:cs typeface="Times New Roman" panose="02020603050405020304" pitchFamily="18" charset="0"/>
              </a:rPr>
              <a:t>Keras</a:t>
            </a:r>
            <a:r>
              <a:rPr kumimoji="0" lang="en-US" sz="2400" b="1" i="1" u="none" strike="noStrike" kern="1200" cap="none" spc="0" normalizeH="0" baseline="0" noProof="0" dirty="0">
                <a:ln>
                  <a:noFill/>
                </a:ln>
                <a:solidFill>
                  <a:srgbClr val="333333"/>
                </a:solidFill>
                <a:effectLst/>
                <a:uLnTx/>
                <a:uFillTx/>
                <a:latin typeface="inherit"/>
                <a:ea typeface="+mn-ea"/>
                <a:cs typeface="Times New Roman" panose="02020603050405020304" pitchFamily="18" charset="0"/>
              </a:rPr>
              <a:t> Model Summary</a:t>
            </a:r>
            <a:endParaRPr kumimoji="0" lang="en-US" sz="2400" b="1" i="1" u="none" strike="noStrike" kern="1200" cap="none" spc="0" normalizeH="0" baseline="0" noProof="0" dirty="0">
              <a:ln>
                <a:noFill/>
              </a:ln>
              <a:solidFill>
                <a:prstClr val="black"/>
              </a:solidFill>
              <a:effectLst/>
              <a:uLnTx/>
              <a:uFillTx/>
              <a:latin typeface="inherit"/>
              <a:ea typeface="+mn-ea"/>
              <a:cs typeface="+mn-cs"/>
            </a:endParaRPr>
          </a:p>
        </p:txBody>
      </p:sp>
      <p:pic>
        <p:nvPicPr>
          <p:cNvPr id="8" name="Picture 7">
            <a:extLst>
              <a:ext uri="{FF2B5EF4-FFF2-40B4-BE49-F238E27FC236}">
                <a16:creationId xmlns:a16="http://schemas.microsoft.com/office/drawing/2014/main" id="{1E72F808-5ACD-4316-87E1-8FDBD37C489A}"/>
              </a:ext>
            </a:extLst>
          </p:cNvPr>
          <p:cNvPicPr>
            <a:picLocks noChangeAspect="1"/>
          </p:cNvPicPr>
          <p:nvPr/>
        </p:nvPicPr>
        <p:blipFill>
          <a:blip r:embed="rId2"/>
          <a:stretch>
            <a:fillRect/>
          </a:stretch>
        </p:blipFill>
        <p:spPr>
          <a:xfrm>
            <a:off x="942109" y="3111142"/>
            <a:ext cx="6346965" cy="3071382"/>
          </a:xfrm>
          <a:prstGeom prst="rect">
            <a:avLst/>
          </a:prstGeom>
        </p:spPr>
      </p:pic>
      <p:sp>
        <p:nvSpPr>
          <p:cNvPr id="4" name="TextBox 3">
            <a:extLst>
              <a:ext uri="{FF2B5EF4-FFF2-40B4-BE49-F238E27FC236}">
                <a16:creationId xmlns:a16="http://schemas.microsoft.com/office/drawing/2014/main" id="{D4F736A3-1084-FAE3-5B08-8D837EFBE15E}"/>
              </a:ext>
            </a:extLst>
          </p:cNvPr>
          <p:cNvSpPr txBox="1"/>
          <p:nvPr/>
        </p:nvSpPr>
        <p:spPr>
          <a:xfrm>
            <a:off x="7829003" y="3217816"/>
            <a:ext cx="3420887" cy="2031325"/>
          </a:xfrm>
          <a:prstGeom prst="rect">
            <a:avLst/>
          </a:prstGeom>
          <a:solidFill>
            <a:schemeClr val="accent1">
              <a:lumMod val="20000"/>
              <a:lumOff val="80000"/>
            </a:schemeClr>
          </a:solidFill>
        </p:spPr>
        <p:txBody>
          <a:bodyPr wrap="square">
            <a:spAutoFit/>
          </a:bodyPr>
          <a:lstStyle/>
          <a:p>
            <a:r>
              <a:rPr lang="en-US" b="0" i="0" dirty="0">
                <a:solidFill>
                  <a:srgbClr val="333333"/>
                </a:solidFill>
                <a:effectLst/>
                <a:latin typeface="Lato" panose="020F0502020204030203" pitchFamily="34" charset="0"/>
              </a:rPr>
              <a:t>This output will reflect on the type of NN used. For instance, RNN will have 3 Layers  (input, hidden, and output). The output layer cannot be set to 2 because </a:t>
            </a:r>
            <a:r>
              <a:rPr lang="en-US" dirty="0">
                <a:solidFill>
                  <a:srgbClr val="333333"/>
                </a:solidFill>
                <a:latin typeface="Lato" panose="020F0502020204030203" pitchFamily="34" charset="0"/>
              </a:rPr>
              <a:t>the final layer will aim to predict one of the binary results.</a:t>
            </a:r>
            <a:endParaRPr lang="en-US" dirty="0"/>
          </a:p>
        </p:txBody>
      </p:sp>
    </p:spTree>
    <p:extLst>
      <p:ext uri="{BB962C8B-B14F-4D97-AF65-F5344CB8AC3E}">
        <p14:creationId xmlns:p14="http://schemas.microsoft.com/office/powerpoint/2010/main" val="145863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202BD0-3FF3-4C7C-8DA5-14F5D0712092}"/>
              </a:ext>
            </a:extLst>
          </p:cNvPr>
          <p:cNvPicPr>
            <a:picLocks noChangeAspect="1"/>
          </p:cNvPicPr>
          <p:nvPr/>
        </p:nvPicPr>
        <p:blipFill>
          <a:blip r:embed="rId2"/>
          <a:stretch>
            <a:fillRect/>
          </a:stretch>
        </p:blipFill>
        <p:spPr>
          <a:xfrm>
            <a:off x="5172075" y="685060"/>
            <a:ext cx="5810250" cy="5487880"/>
          </a:xfrm>
          <a:prstGeom prst="rect">
            <a:avLst/>
          </a:prstGeom>
        </p:spPr>
      </p:pic>
      <p:sp>
        <p:nvSpPr>
          <p:cNvPr id="4" name="TextBox 3">
            <a:extLst>
              <a:ext uri="{FF2B5EF4-FFF2-40B4-BE49-F238E27FC236}">
                <a16:creationId xmlns:a16="http://schemas.microsoft.com/office/drawing/2014/main" id="{5B5A2678-8C76-4FCA-B9A8-7A2C17923AF3}"/>
              </a:ext>
            </a:extLst>
          </p:cNvPr>
          <p:cNvSpPr txBox="1"/>
          <p:nvPr/>
        </p:nvSpPr>
        <p:spPr>
          <a:xfrm>
            <a:off x="714652" y="755471"/>
            <a:ext cx="4343228" cy="2308324"/>
          </a:xfrm>
          <a:prstGeom prst="rect">
            <a:avLst/>
          </a:prstGeom>
          <a:noFill/>
        </p:spPr>
        <p:txBody>
          <a:bodyPr wrap="square">
            <a:spAutoFit/>
          </a:bodyPr>
          <a:lstStyle/>
          <a:p>
            <a:r>
              <a:rPr lang="en-US" sz="1800" b="1" dirty="0">
                <a:solidFill>
                  <a:srgbClr val="333333"/>
                </a:solidFill>
                <a:effectLst/>
                <a:latin typeface="inherit"/>
                <a:ea typeface="Times New Roman" panose="02020603050405020304" pitchFamily="18" charset="0"/>
                <a:cs typeface="Helvetica" panose="020B0604020202020204" pitchFamily="34" charset="0"/>
              </a:rPr>
              <a:t>Sample R Codes to Build a NN:</a:t>
            </a:r>
          </a:p>
          <a:p>
            <a:pPr marL="285750" indent="-285750">
              <a:buFont typeface="Arial" panose="020B0604020202020204" pitchFamily="34" charset="0"/>
              <a:buChar char="•"/>
            </a:pPr>
            <a:r>
              <a:rPr lang="en-US" sz="1800" dirty="0">
                <a:solidFill>
                  <a:srgbClr val="333333"/>
                </a:solidFill>
                <a:effectLst/>
                <a:latin typeface="inherit"/>
                <a:ea typeface="Times New Roman" panose="02020603050405020304" pitchFamily="18" charset="0"/>
                <a:cs typeface="Helvetica" panose="020B0604020202020204" pitchFamily="34" charset="0"/>
              </a:rPr>
              <a:t>Transform batch of strings into a numeric representation.</a:t>
            </a:r>
          </a:p>
          <a:p>
            <a:pPr marL="285750" indent="-285750">
              <a:buFont typeface="Arial" panose="020B0604020202020204" pitchFamily="34" charset="0"/>
              <a:buChar char="•"/>
            </a:pPr>
            <a:r>
              <a:rPr lang="en-US" dirty="0">
                <a:solidFill>
                  <a:srgbClr val="333333"/>
                </a:solidFill>
                <a:latin typeface="inherit"/>
                <a:ea typeface="Times New Roman" panose="02020603050405020304" pitchFamily="18" charset="0"/>
                <a:cs typeface="Helvetica" panose="020B0604020202020204" pitchFamily="34" charset="0"/>
              </a:rPr>
              <a:t>Assign integer values for each unique word</a:t>
            </a:r>
            <a:r>
              <a:rPr lang="en-US" sz="1800" dirty="0">
                <a:solidFill>
                  <a:srgbClr val="333333"/>
                </a:solidFill>
                <a:effectLst/>
                <a:latin typeface="inherit"/>
                <a:ea typeface="Times New Roman" panose="02020603050405020304" pitchFamily="18" charset="0"/>
                <a:cs typeface="Helvetica" panose="020B0604020202020204" pitchFamily="34" charset="0"/>
              </a:rPr>
              <a:t> </a:t>
            </a:r>
          </a:p>
          <a:p>
            <a:pPr marL="285750" indent="-285750">
              <a:buFont typeface="Arial" panose="020B0604020202020204" pitchFamily="34" charset="0"/>
              <a:buChar char="•"/>
            </a:pPr>
            <a:r>
              <a:rPr lang="en-US" dirty="0">
                <a:solidFill>
                  <a:srgbClr val="333333"/>
                </a:solidFill>
                <a:latin typeface="inherit"/>
                <a:cs typeface="Helvetica" panose="020B0604020202020204" pitchFamily="34" charset="0"/>
              </a:rPr>
              <a:t>Provide sample output</a:t>
            </a:r>
          </a:p>
          <a:p>
            <a:pPr marL="285750" indent="-285750">
              <a:buFont typeface="Arial" panose="020B0604020202020204" pitchFamily="34" charset="0"/>
              <a:buChar char="•"/>
            </a:pPr>
            <a:r>
              <a:rPr lang="en-US" dirty="0">
                <a:solidFill>
                  <a:srgbClr val="333333"/>
                </a:solidFill>
                <a:latin typeface="inherit"/>
                <a:cs typeface="Helvetica" panose="020B0604020202020204" pitchFamily="34" charset="0"/>
              </a:rPr>
              <a:t>Assign parameters for input and output</a:t>
            </a:r>
          </a:p>
          <a:p>
            <a:pPr marL="285750" indent="-285750">
              <a:buFont typeface="Arial" panose="020B0604020202020204" pitchFamily="34" charset="0"/>
              <a:buChar char="•"/>
            </a:pPr>
            <a:r>
              <a:rPr lang="en-US" dirty="0">
                <a:solidFill>
                  <a:srgbClr val="333333"/>
                </a:solidFill>
                <a:latin typeface="inherit"/>
                <a:cs typeface="Helvetica" panose="020B0604020202020204" pitchFamily="34" charset="0"/>
              </a:rPr>
              <a:t>Feed input and output features into NN.</a:t>
            </a:r>
          </a:p>
        </p:txBody>
      </p:sp>
    </p:spTree>
    <p:extLst>
      <p:ext uri="{BB962C8B-B14F-4D97-AF65-F5344CB8AC3E}">
        <p14:creationId xmlns:p14="http://schemas.microsoft.com/office/powerpoint/2010/main" val="1003581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255CB7-374D-4CDE-AB41-EFD3DB343843}"/>
              </a:ext>
            </a:extLst>
          </p:cNvPr>
          <p:cNvSpPr txBox="1"/>
          <p:nvPr/>
        </p:nvSpPr>
        <p:spPr>
          <a:xfrm>
            <a:off x="2234152" y="777711"/>
            <a:ext cx="7390615" cy="461665"/>
          </a:xfrm>
          <a:prstGeom prst="rect">
            <a:avLst/>
          </a:prstGeom>
          <a:solidFill>
            <a:schemeClr val="accent2">
              <a:lumMod val="60000"/>
              <a:lumOff val="40000"/>
            </a:schemeClr>
          </a:solidFill>
        </p:spPr>
        <p:txBody>
          <a:bodyPr wrap="square">
            <a:spAutoFit/>
          </a:bodyPr>
          <a:lstStyle/>
          <a:p>
            <a:pPr marL="0" marR="0" algn="ctr">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Sample Python Code to build NN </a:t>
            </a:r>
          </a:p>
        </p:txBody>
      </p:sp>
      <p:pic>
        <p:nvPicPr>
          <p:cNvPr id="1026" name="Picture 6">
            <a:extLst>
              <a:ext uri="{FF2B5EF4-FFF2-40B4-BE49-F238E27FC236}">
                <a16:creationId xmlns:a16="http://schemas.microsoft.com/office/drawing/2014/main" id="{3487CD46-08C6-4E07-A4F6-3ADCFB2DD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4152" y="1253765"/>
            <a:ext cx="7390615" cy="482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95005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255CB7-374D-4CDE-AB41-EFD3DB343843}"/>
              </a:ext>
            </a:extLst>
          </p:cNvPr>
          <p:cNvSpPr txBox="1"/>
          <p:nvPr/>
        </p:nvSpPr>
        <p:spPr>
          <a:xfrm>
            <a:off x="685799" y="591235"/>
            <a:ext cx="7362825" cy="461665"/>
          </a:xfrm>
          <a:prstGeom prst="rect">
            <a:avLst/>
          </a:prstGeom>
          <a:solidFill>
            <a:schemeClr val="accent2">
              <a:lumMod val="60000"/>
              <a:lumOff val="40000"/>
            </a:schemeClr>
          </a:solidFill>
        </p:spPr>
        <p:txBody>
          <a:bodyPr wrap="square">
            <a:spAutoFit/>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Fitting the model in Python Example 1</a:t>
            </a:r>
          </a:p>
        </p:txBody>
      </p:sp>
      <p:pic>
        <p:nvPicPr>
          <p:cNvPr id="2050" name="Picture 5">
            <a:extLst>
              <a:ext uri="{FF2B5EF4-FFF2-40B4-BE49-F238E27FC236}">
                <a16:creationId xmlns:a16="http://schemas.microsoft.com/office/drawing/2014/main" id="{776020D6-9D44-460B-8EF4-B28940CF05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52900"/>
            <a:ext cx="5943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E93290C0-D7B8-416D-A27D-FB50F6824351}"/>
              </a:ext>
            </a:extLst>
          </p:cNvPr>
          <p:cNvSpPr txBox="1"/>
          <p:nvPr/>
        </p:nvSpPr>
        <p:spPr>
          <a:xfrm>
            <a:off x="684529" y="2464014"/>
            <a:ext cx="7230745" cy="369332"/>
          </a:xfrm>
          <a:prstGeom prst="rect">
            <a:avLst/>
          </a:prstGeom>
          <a:solidFill>
            <a:schemeClr val="accent2">
              <a:lumMod val="60000"/>
              <a:lumOff val="40000"/>
            </a:schemeClr>
          </a:solid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Fitting the model in Python Example 2</a:t>
            </a:r>
            <a:endParaRPr lang="en-US" sz="1800" dirty="0">
              <a:effectLst/>
              <a:latin typeface="Calibri" panose="020F0502020204030204" pitchFamily="34" charset="0"/>
              <a:ea typeface="Calibri" panose="020F0502020204030204" pitchFamily="34" charset="0"/>
            </a:endParaRPr>
          </a:p>
        </p:txBody>
      </p:sp>
      <p:pic>
        <p:nvPicPr>
          <p:cNvPr id="2051" name="Picture 4">
            <a:extLst>
              <a:ext uri="{FF2B5EF4-FFF2-40B4-BE49-F238E27FC236}">
                <a16:creationId xmlns:a16="http://schemas.microsoft.com/office/drawing/2014/main" id="{71E5D5B6-50F6-4D35-B378-E97425151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209" y="2904700"/>
            <a:ext cx="10076816" cy="1326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47807D11-40AA-4D8D-82F3-C68A22AB8D2E}"/>
              </a:ext>
            </a:extLst>
          </p:cNvPr>
          <p:cNvSpPr txBox="1"/>
          <p:nvPr/>
        </p:nvSpPr>
        <p:spPr>
          <a:xfrm>
            <a:off x="685800" y="4531835"/>
            <a:ext cx="7515225" cy="369332"/>
          </a:xfrm>
          <a:prstGeom prst="rect">
            <a:avLst/>
          </a:prstGeom>
          <a:solidFill>
            <a:schemeClr val="accent2">
              <a:lumMod val="60000"/>
              <a:lumOff val="40000"/>
            </a:schemeClr>
          </a:solid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Fitting the model in Python Example 3</a:t>
            </a:r>
            <a:endParaRPr lang="en-US" sz="1800" dirty="0">
              <a:effectLst/>
              <a:latin typeface="Calibri" panose="020F0502020204030204" pitchFamily="34" charset="0"/>
              <a:ea typeface="Calibri" panose="020F0502020204030204" pitchFamily="34" charset="0"/>
            </a:endParaRPr>
          </a:p>
        </p:txBody>
      </p:sp>
      <p:pic>
        <p:nvPicPr>
          <p:cNvPr id="2052" name="Picture 3">
            <a:extLst>
              <a:ext uri="{FF2B5EF4-FFF2-40B4-BE49-F238E27FC236}">
                <a16:creationId xmlns:a16="http://schemas.microsoft.com/office/drawing/2014/main" id="{9EAE87CF-8044-4910-9585-7071486758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30" y="5093081"/>
            <a:ext cx="10516870" cy="989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6909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9A3528-5763-4E73-9326-C02CBF2E3C38}"/>
              </a:ext>
            </a:extLst>
          </p:cNvPr>
          <p:cNvSpPr txBox="1"/>
          <p:nvPr/>
        </p:nvSpPr>
        <p:spPr>
          <a:xfrm>
            <a:off x="1074198" y="702836"/>
            <a:ext cx="10280342" cy="489364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C00000"/>
                </a:solidFill>
                <a:effectLst/>
                <a:uLnTx/>
                <a:uFillTx/>
                <a:latin typeface="inherit"/>
                <a:ea typeface="+mn-ea"/>
                <a:cs typeface="+mn-cs"/>
              </a:rPr>
              <a:t>Note on </a:t>
            </a:r>
            <a:r>
              <a:rPr kumimoji="0" lang="en-US" sz="2400" b="1" i="0" u="sng" strike="noStrike" kern="1200" cap="none" spc="0" normalizeH="0" baseline="0" noProof="0" dirty="0" err="1">
                <a:ln>
                  <a:noFill/>
                </a:ln>
                <a:solidFill>
                  <a:srgbClr val="C00000"/>
                </a:solidFill>
                <a:effectLst/>
                <a:uLnTx/>
                <a:uFillTx/>
                <a:latin typeface="inherit"/>
                <a:ea typeface="+mn-ea"/>
                <a:cs typeface="+mn-cs"/>
              </a:rPr>
              <a:t>Keras</a:t>
            </a:r>
            <a:r>
              <a:rPr kumimoji="0" lang="en-US" sz="2400" b="1" i="0" u="sng" strike="noStrike" kern="1200" cap="none" spc="0" normalizeH="0" baseline="0" noProof="0" dirty="0">
                <a:ln>
                  <a:noFill/>
                </a:ln>
                <a:solidFill>
                  <a:srgbClr val="C00000"/>
                </a:solidFill>
                <a:effectLst/>
                <a:uLnTx/>
                <a:uFillTx/>
                <a:latin typeface="inherit"/>
                <a:ea typeface="+mn-ea"/>
                <a:cs typeface="+mn-cs"/>
              </a:rPr>
              <a:t>, TensorFlow, &amp; Neural Network:</a:t>
            </a:r>
            <a:r>
              <a:rPr kumimoji="0" lang="en-US" sz="2400" b="0" i="0" u="none" strike="noStrike" kern="1200" cap="none" spc="0" normalizeH="0" baseline="0" noProof="0" dirty="0">
                <a:ln>
                  <a:noFill/>
                </a:ln>
                <a:solidFill>
                  <a:srgbClr val="202124"/>
                </a:solidFill>
                <a:effectLst/>
                <a:uLnTx/>
                <a:uFillTx/>
                <a:latin typeface="inheri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202124"/>
                </a:solidFill>
                <a:effectLst/>
                <a:uLnTx/>
                <a:uFillTx/>
                <a:latin typeface="inherit"/>
                <a:ea typeface="+mn-ea"/>
                <a:cs typeface="+mn-cs"/>
              </a:rPr>
              <a:t>Keras</a:t>
            </a:r>
            <a:r>
              <a:rPr kumimoji="0" lang="en-US" sz="1800" b="0" i="0" u="none" strike="noStrike" kern="1200" cap="none" spc="0" normalizeH="0" baseline="0" noProof="0" dirty="0">
                <a:ln>
                  <a:noFill/>
                </a:ln>
                <a:solidFill>
                  <a:srgbClr val="202124"/>
                </a:solidFill>
                <a:effectLst/>
                <a:uLnTx/>
                <a:uFillTx/>
                <a:latin typeface="inherit"/>
                <a:ea typeface="+mn-ea"/>
                <a:cs typeface="+mn-cs"/>
              </a:rPr>
              <a:t> is a neural network API for Python that runs on top of TensorFlow, which is used to build machine learning models. </a:t>
            </a:r>
            <a:r>
              <a:rPr kumimoji="0" lang="en-US" sz="1800" b="1" i="0" u="none" strike="noStrike" kern="1200" cap="none" spc="0" normalizeH="0" baseline="0" noProof="0" dirty="0" err="1">
                <a:ln>
                  <a:noFill/>
                </a:ln>
                <a:solidFill>
                  <a:srgbClr val="202124"/>
                </a:solidFill>
                <a:effectLst/>
                <a:uLnTx/>
                <a:uFillTx/>
                <a:latin typeface="inherit"/>
                <a:ea typeface="+mn-ea"/>
                <a:cs typeface="+mn-cs"/>
              </a:rPr>
              <a:t>Keras</a:t>
            </a:r>
            <a:r>
              <a:rPr kumimoji="0" lang="en-US" sz="1800" b="1" i="0" u="none" strike="noStrike" kern="1200" cap="none" spc="0" normalizeH="0" baseline="0" noProof="0" dirty="0">
                <a:ln>
                  <a:noFill/>
                </a:ln>
                <a:solidFill>
                  <a:srgbClr val="202124"/>
                </a:solidFill>
                <a:effectLst/>
                <a:uLnTx/>
                <a:uFillTx/>
                <a:latin typeface="inherit"/>
                <a:ea typeface="+mn-ea"/>
                <a:cs typeface="+mn-cs"/>
              </a:rPr>
              <a:t>' models </a:t>
            </a:r>
            <a:r>
              <a:rPr kumimoji="0" lang="en-US" sz="1800" b="0" i="0" u="none" strike="noStrike" kern="1200" cap="none" spc="0" normalizeH="0" baseline="0" noProof="0" dirty="0">
                <a:ln>
                  <a:noFill/>
                </a:ln>
                <a:solidFill>
                  <a:srgbClr val="202124"/>
                </a:solidFill>
                <a:effectLst/>
                <a:uLnTx/>
                <a:uFillTx/>
                <a:latin typeface="inherit"/>
                <a:ea typeface="+mn-ea"/>
                <a:cs typeface="+mn-cs"/>
              </a:rPr>
              <a:t>offer a simple, user-friendly way to define a neural network, which will then be built for you by TensorFlow. </a:t>
            </a:r>
            <a:r>
              <a:rPr kumimoji="0" lang="en-US" sz="1800" b="1" i="0" u="none" strike="noStrike" kern="1200" cap="none" spc="0" normalizeH="0" baseline="0" noProof="0" dirty="0" err="1">
                <a:ln>
                  <a:noFill/>
                </a:ln>
                <a:solidFill>
                  <a:srgbClr val="202124"/>
                </a:solidFill>
                <a:effectLst/>
                <a:uLnTx/>
                <a:uFillTx/>
                <a:latin typeface="inherit"/>
                <a:ea typeface="+mn-ea"/>
                <a:cs typeface="+mn-cs"/>
              </a:rPr>
              <a:t>Keras</a:t>
            </a:r>
            <a:r>
              <a:rPr kumimoji="0" lang="en-US" sz="1800" b="0" i="0" u="none" strike="noStrike" kern="1200" cap="none" spc="0" normalizeH="0" baseline="0" noProof="0" dirty="0">
                <a:ln>
                  <a:noFill/>
                </a:ln>
                <a:solidFill>
                  <a:srgbClr val="202124"/>
                </a:solidFill>
                <a:effectLst/>
                <a:uLnTx/>
                <a:uFillTx/>
                <a:latin typeface="inherit"/>
                <a:ea typeface="+mn-ea"/>
                <a:cs typeface="+mn-cs"/>
              </a:rPr>
              <a:t> uses the simple </a:t>
            </a:r>
            <a:r>
              <a:rPr kumimoji="0" lang="en-US" sz="1800" b="1" i="1" u="none" strike="noStrike" kern="1200" cap="none" spc="0" normalizeH="0" baseline="0" noProof="0" dirty="0">
                <a:ln>
                  <a:noFill/>
                </a:ln>
                <a:solidFill>
                  <a:srgbClr val="00B0F0"/>
                </a:solidFill>
                <a:effectLst/>
                <a:uLnTx/>
                <a:uFillTx/>
                <a:latin typeface="inherit"/>
                <a:ea typeface="+mn-ea"/>
                <a:cs typeface="+mn-cs"/>
              </a:rPr>
              <a:t>Sequential API</a:t>
            </a:r>
            <a:r>
              <a:rPr kumimoji="0" lang="en-US" sz="1800" b="0" i="0" u="none" strike="noStrike" kern="1200" cap="none" spc="0" normalizeH="0" baseline="0" noProof="0" dirty="0">
                <a:ln>
                  <a:noFill/>
                </a:ln>
                <a:solidFill>
                  <a:srgbClr val="202124"/>
                </a:solidFill>
                <a:effectLst/>
                <a:uLnTx/>
                <a:uFillTx/>
                <a:latin typeface="inherit"/>
                <a:ea typeface="+mn-ea"/>
                <a:cs typeface="+mn-cs"/>
              </a:rPr>
              <a:t>,  advanced </a:t>
            </a:r>
            <a:r>
              <a:rPr kumimoji="0" lang="en-US" sz="1800" b="1" i="1" u="none" strike="noStrike" kern="1200" cap="none" spc="0" normalizeH="0" baseline="0" noProof="0" dirty="0">
                <a:ln>
                  <a:noFill/>
                </a:ln>
                <a:solidFill>
                  <a:srgbClr val="00B0F0"/>
                </a:solidFill>
                <a:effectLst/>
                <a:uLnTx/>
                <a:uFillTx/>
                <a:latin typeface="inherit"/>
                <a:ea typeface="+mn-ea"/>
                <a:cs typeface="+mn-cs"/>
              </a:rPr>
              <a:t>Functional API</a:t>
            </a:r>
            <a:r>
              <a:rPr kumimoji="0" lang="en-US" sz="1800" b="0" i="0" u="none" strike="noStrike" kern="1200" cap="none" spc="0" normalizeH="0" baseline="0" noProof="0" dirty="0">
                <a:ln>
                  <a:noFill/>
                </a:ln>
                <a:solidFill>
                  <a:srgbClr val="202124"/>
                </a:solidFill>
                <a:effectLst/>
                <a:uLnTx/>
                <a:uFillTx/>
                <a:latin typeface="inherit"/>
                <a:ea typeface="+mn-ea"/>
                <a:cs typeface="+mn-cs"/>
              </a:rPr>
              <a:t>, and more </a:t>
            </a:r>
            <a:r>
              <a:rPr kumimoji="0" lang="en-US" sz="1800" b="0" i="0" u="none" strike="noStrike" kern="1200" cap="none" spc="0" normalizeH="0" baseline="0" noProof="0" dirty="0">
                <a:ln>
                  <a:noFill/>
                </a:ln>
                <a:solidFill>
                  <a:prstClr val="black"/>
                </a:solidFill>
                <a:effectLst/>
                <a:uLnTx/>
                <a:uFillTx/>
                <a:latin typeface="inherit"/>
                <a:ea typeface="+mn-ea"/>
                <a:cs typeface="+mn-cs"/>
              </a:rPr>
              <a:t>advanced</a:t>
            </a:r>
            <a:r>
              <a:rPr kumimoji="0" lang="en-US" sz="1800" b="1" i="1" u="none" strike="noStrike" kern="1200" cap="none" spc="0" normalizeH="0" baseline="0" noProof="0" dirty="0">
                <a:ln>
                  <a:noFill/>
                </a:ln>
                <a:solidFill>
                  <a:srgbClr val="00B0F0"/>
                </a:solidFill>
                <a:effectLst/>
                <a:uLnTx/>
                <a:uFillTx/>
                <a:latin typeface="inherit"/>
                <a:ea typeface="+mn-ea"/>
                <a:cs typeface="+mn-cs"/>
              </a:rPr>
              <a:t> Subclassing  </a:t>
            </a:r>
            <a:r>
              <a:rPr kumimoji="0" lang="en-US" sz="1800" b="0" i="0" u="none" strike="noStrike" kern="1200" cap="none" spc="0" normalizeH="0" baseline="0" noProof="0" dirty="0">
                <a:ln>
                  <a:noFill/>
                </a:ln>
                <a:solidFill>
                  <a:srgbClr val="202124"/>
                </a:solidFill>
                <a:effectLst/>
                <a:uLnTx/>
                <a:uFillTx/>
                <a:latin typeface="inherit"/>
                <a:ea typeface="+mn-ea"/>
                <a:cs typeface="+mn-cs"/>
              </a:rPr>
              <a:t>modes to create the model.</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124"/>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inherit"/>
                <a:ea typeface="+mn-ea"/>
                <a:cs typeface="+mn-cs"/>
              </a:rPr>
              <a:t>TensorFlow </a:t>
            </a:r>
            <a:r>
              <a:rPr kumimoji="0" lang="en-US" sz="1800" b="0" i="0" u="none" strike="noStrike" kern="1200" cap="none" spc="0" normalizeH="0" baseline="0" noProof="0" dirty="0">
                <a:ln>
                  <a:noFill/>
                </a:ln>
                <a:solidFill>
                  <a:srgbClr val="202124"/>
                </a:solidFill>
                <a:effectLst/>
                <a:uLnTx/>
                <a:uFillTx/>
                <a:latin typeface="inherit"/>
                <a:ea typeface="+mn-ea"/>
                <a:cs typeface="+mn-cs"/>
              </a:rPr>
              <a:t>is an open-source set of libraries to help you develop and train ML models such as neural networks. It’s best used when you have a need for Machine Learning, deep learning research, complex neural networks, working with large datasets, and high-performance models. It has: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02124"/>
                </a:solidFill>
                <a:effectLst/>
                <a:uLnTx/>
                <a:uFillTx/>
                <a:latin typeface="inherit"/>
                <a:ea typeface="+mn-ea"/>
                <a:cs typeface="+mn-cs"/>
              </a:rPr>
              <a:t>Easy ML model building</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02124"/>
                </a:solidFill>
                <a:effectLst/>
                <a:uLnTx/>
                <a:uFillTx/>
                <a:latin typeface="inherit"/>
                <a:ea typeface="+mn-ea"/>
                <a:cs typeface="+mn-cs"/>
              </a:rPr>
              <a:t>Robust ML production anywhere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02124"/>
                </a:solidFill>
                <a:effectLst/>
                <a:uLnTx/>
                <a:uFillTx/>
                <a:latin typeface="inherit"/>
                <a:ea typeface="+mn-ea"/>
                <a:cs typeface="+mn-cs"/>
              </a:rPr>
              <a:t>Powerful experimentation for research</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i="0" dirty="0">
              <a:solidFill>
                <a:srgbClr val="202124"/>
              </a:solidFill>
              <a:effectLst/>
              <a:latin typeface="Roboto" panose="02000000000000000000"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latin typeface="Roboto" panose="02000000000000000000" pitchFamily="2" charset="0"/>
              </a:rPr>
              <a:t>Tensors represent deep learning data. They are multidimensional arrays, used </a:t>
            </a:r>
            <a:r>
              <a:rPr lang="en-US" b="1" i="0" dirty="0">
                <a:solidFill>
                  <a:srgbClr val="202124"/>
                </a:solidFill>
                <a:effectLst/>
                <a:latin typeface="Roboto" panose="02000000000000000000" pitchFamily="2" charset="0"/>
              </a:rPr>
              <a:t>to store multiple dimensions of a dataset</a:t>
            </a:r>
            <a:r>
              <a:rPr lang="en-US" b="0" i="0" dirty="0">
                <a:solidFill>
                  <a:srgbClr val="202124"/>
                </a:solidFill>
                <a:effectLst/>
                <a:latin typeface="Roboto" panose="02000000000000000000" pitchFamily="2" charset="0"/>
              </a:rPr>
              <a:t>. Each dimension is called a feature. For example, a cube storing data across an X, Y, and Z access is represented as a 3-dimensional tensor.</a:t>
            </a:r>
            <a:endParaRPr kumimoji="0" lang="en-US" sz="1800" b="0" i="0" u="none" strike="noStrike" kern="1200" cap="none" spc="0" normalizeH="0" baseline="0" noProof="0" dirty="0">
              <a:ln>
                <a:noFill/>
              </a:ln>
              <a:solidFill>
                <a:srgbClr val="202124"/>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124"/>
                </a:solidFill>
                <a:effectLst/>
                <a:uLnTx/>
                <a:uFillTx/>
                <a:latin typeface="inherit"/>
                <a:ea typeface="+mn-ea"/>
                <a:cs typeface="+mn-cs"/>
              </a:rPr>
              <a:t>Visit </a:t>
            </a:r>
            <a:r>
              <a:rPr kumimoji="0" lang="en-US" sz="1800" b="0" i="0" u="none" strike="noStrike" kern="1200" cap="none" spc="0" normalizeH="0" baseline="0" noProof="0" dirty="0">
                <a:ln>
                  <a:noFill/>
                </a:ln>
                <a:solidFill>
                  <a:srgbClr val="202124"/>
                </a:solidFill>
                <a:effectLst/>
                <a:uLnTx/>
                <a:uFillTx/>
                <a:latin typeface="inherit"/>
                <a:ea typeface="+mn-ea"/>
                <a:cs typeface="+mn-cs"/>
                <a:hlinkClick r:id="rId2"/>
              </a:rPr>
              <a:t>https://www.tensorflow.org/</a:t>
            </a:r>
            <a:r>
              <a:rPr kumimoji="0" lang="en-US" sz="1800" b="0" i="0" u="none" strike="noStrike" kern="1200" cap="none" spc="0" normalizeH="0" baseline="0" noProof="0" dirty="0">
                <a:ln>
                  <a:noFill/>
                </a:ln>
                <a:solidFill>
                  <a:srgbClr val="202124"/>
                </a:solidFill>
                <a:effectLst/>
                <a:uLnTx/>
                <a:uFillTx/>
                <a:latin typeface="inherit"/>
                <a:ea typeface="+mn-ea"/>
                <a:cs typeface="+mn-cs"/>
              </a:rPr>
              <a:t> to learn more about </a:t>
            </a:r>
            <a:r>
              <a:rPr kumimoji="0" lang="en-US" sz="1800" b="0" i="0" u="none" strike="noStrike" kern="1200" cap="none" spc="0" normalizeH="0" baseline="0" noProof="0" dirty="0" err="1">
                <a:ln>
                  <a:noFill/>
                </a:ln>
                <a:solidFill>
                  <a:srgbClr val="202124"/>
                </a:solidFill>
                <a:effectLst/>
                <a:uLnTx/>
                <a:uFillTx/>
                <a:latin typeface="inherit"/>
                <a:ea typeface="+mn-ea"/>
                <a:cs typeface="+mn-cs"/>
              </a:rPr>
              <a:t>Tensorflow</a:t>
            </a:r>
            <a:r>
              <a:rPr kumimoji="0" lang="en-US" sz="1800" b="0" i="0" u="none" strike="noStrike" kern="1200" cap="none" spc="0" normalizeH="0" baseline="0" noProof="0" dirty="0">
                <a:ln>
                  <a:noFill/>
                </a:ln>
                <a:solidFill>
                  <a:srgbClr val="202124"/>
                </a:solidFill>
                <a:effectLst/>
                <a:uLnTx/>
                <a:uFillTx/>
                <a:latin typeface="inherit"/>
                <a:ea typeface="+mn-ea"/>
                <a:cs typeface="+mn-cs"/>
              </a:rPr>
              <a:t>.</a:t>
            </a:r>
          </a:p>
        </p:txBody>
      </p:sp>
      <p:sp>
        <p:nvSpPr>
          <p:cNvPr id="12" name="TextBox 11">
            <a:extLst>
              <a:ext uri="{FF2B5EF4-FFF2-40B4-BE49-F238E27FC236}">
                <a16:creationId xmlns:a16="http://schemas.microsoft.com/office/drawing/2014/main" id="{4292BAA1-F17D-4185-BA3D-FCA46960A02C}"/>
              </a:ext>
            </a:extLst>
          </p:cNvPr>
          <p:cNvSpPr txBox="1"/>
          <p:nvPr/>
        </p:nvSpPr>
        <p:spPr>
          <a:xfrm>
            <a:off x="489527" y="5922688"/>
            <a:ext cx="11203709" cy="338554"/>
          </a:xfrm>
          <a:prstGeom prst="rect">
            <a:avLst/>
          </a:prstGeom>
          <a:solidFill>
            <a:schemeClr val="accent1">
              <a:lumMod val="20000"/>
              <a:lumOff val="8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inherit"/>
                <a:ea typeface="+mn-ea"/>
                <a:cs typeface="+mn-cs"/>
              </a:rPr>
              <a:t>Source: https://www.activestate.com/resources/quick-reads/what-is-a-keras-model/</a:t>
            </a:r>
          </a:p>
        </p:txBody>
      </p:sp>
    </p:spTree>
    <p:extLst>
      <p:ext uri="{BB962C8B-B14F-4D97-AF65-F5344CB8AC3E}">
        <p14:creationId xmlns:p14="http://schemas.microsoft.com/office/powerpoint/2010/main" val="1921512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AD224A-2504-439E-A097-4DA9817C0777}"/>
              </a:ext>
            </a:extLst>
          </p:cNvPr>
          <p:cNvPicPr>
            <a:picLocks noChangeAspect="1"/>
          </p:cNvPicPr>
          <p:nvPr/>
        </p:nvPicPr>
        <p:blipFill>
          <a:blip r:embed="rId2"/>
          <a:stretch>
            <a:fillRect/>
          </a:stretch>
        </p:blipFill>
        <p:spPr>
          <a:xfrm>
            <a:off x="1553505" y="2475322"/>
            <a:ext cx="3908449" cy="2585321"/>
          </a:xfrm>
          <a:prstGeom prst="rect">
            <a:avLst/>
          </a:prstGeom>
        </p:spPr>
      </p:pic>
      <p:sp>
        <p:nvSpPr>
          <p:cNvPr id="3" name="TextBox 2">
            <a:extLst>
              <a:ext uri="{FF2B5EF4-FFF2-40B4-BE49-F238E27FC236}">
                <a16:creationId xmlns:a16="http://schemas.microsoft.com/office/drawing/2014/main" id="{CC31DD22-E98D-4CBA-90C5-1E59A1D93464}"/>
              </a:ext>
            </a:extLst>
          </p:cNvPr>
          <p:cNvSpPr txBox="1"/>
          <p:nvPr/>
        </p:nvSpPr>
        <p:spPr>
          <a:xfrm>
            <a:off x="5697936" y="2475322"/>
            <a:ext cx="4940559" cy="2862322"/>
          </a:xfrm>
          <a:prstGeom prst="rect">
            <a:avLst/>
          </a:prstGeom>
          <a:solidFill>
            <a:schemeClr val="bg1">
              <a:lumMod val="95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C00000"/>
                </a:solidFill>
                <a:effectLst/>
                <a:uLnTx/>
                <a:uFillTx/>
                <a:latin typeface="inherit"/>
                <a:ea typeface="+mn-ea"/>
                <a:cs typeface="+mn-cs"/>
              </a:rPr>
              <a:t># Import the </a:t>
            </a:r>
            <a:r>
              <a:rPr kumimoji="0" lang="en-US" b="0" i="0" u="none" strike="noStrike" kern="1200" cap="none" spc="0" normalizeH="0" baseline="0" noProof="0" dirty="0" err="1">
                <a:ln>
                  <a:noFill/>
                </a:ln>
                <a:solidFill>
                  <a:srgbClr val="C00000"/>
                </a:solidFill>
                <a:effectLst/>
                <a:uLnTx/>
                <a:uFillTx/>
                <a:latin typeface="inherit"/>
                <a:ea typeface="+mn-ea"/>
                <a:cs typeface="+mn-cs"/>
              </a:rPr>
              <a:t>Keras</a:t>
            </a:r>
            <a:r>
              <a:rPr kumimoji="0" lang="en-US" b="0" i="0" u="none" strike="noStrike" kern="1200" cap="none" spc="0" normalizeH="0" baseline="0" noProof="0" dirty="0">
                <a:ln>
                  <a:noFill/>
                </a:ln>
                <a:solidFill>
                  <a:srgbClr val="C00000"/>
                </a:solidFill>
                <a:effectLst/>
                <a:uLnTx/>
                <a:uFillTx/>
                <a:latin typeface="inherit"/>
                <a:ea typeface="+mn-ea"/>
                <a:cs typeface="+mn-cs"/>
              </a:rPr>
              <a:t> libraries: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inherit"/>
                <a:ea typeface="+mn-ea"/>
                <a:cs typeface="+mn-cs"/>
              </a:rPr>
              <a:t>from </a:t>
            </a:r>
            <a:r>
              <a:rPr kumimoji="0" lang="en-US" b="0" i="0" u="none" strike="noStrike" kern="1200" cap="none" spc="0" normalizeH="0" baseline="0" noProof="0" dirty="0" err="1">
                <a:ln>
                  <a:noFill/>
                </a:ln>
                <a:solidFill>
                  <a:prstClr val="black"/>
                </a:solidFill>
                <a:effectLst/>
                <a:uLnTx/>
                <a:uFillTx/>
                <a:latin typeface="inherit"/>
                <a:ea typeface="+mn-ea"/>
                <a:cs typeface="+mn-cs"/>
              </a:rPr>
              <a:t>keras.models</a:t>
            </a:r>
            <a:r>
              <a:rPr kumimoji="0" lang="en-US" b="0" i="0" u="none" strike="noStrike" kern="1200" cap="none" spc="0" normalizeH="0" baseline="0" noProof="0" dirty="0">
                <a:ln>
                  <a:noFill/>
                </a:ln>
                <a:solidFill>
                  <a:prstClr val="black"/>
                </a:solidFill>
                <a:effectLst/>
                <a:uLnTx/>
                <a:uFillTx/>
                <a:latin typeface="inherit"/>
                <a:ea typeface="+mn-ea"/>
                <a:cs typeface="+mn-cs"/>
              </a:rPr>
              <a:t> import Sequential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inherit"/>
                <a:ea typeface="+mn-ea"/>
                <a:cs typeface="+mn-cs"/>
              </a:rPr>
              <a:t>from </a:t>
            </a:r>
            <a:r>
              <a:rPr kumimoji="0" lang="en-US" b="0" i="0" u="none" strike="noStrike" kern="1200" cap="none" spc="0" normalizeH="0" baseline="0" noProof="0" dirty="0" err="1">
                <a:ln>
                  <a:noFill/>
                </a:ln>
                <a:solidFill>
                  <a:prstClr val="black"/>
                </a:solidFill>
                <a:effectLst/>
                <a:uLnTx/>
                <a:uFillTx/>
                <a:latin typeface="inherit"/>
                <a:ea typeface="+mn-ea"/>
                <a:cs typeface="+mn-cs"/>
              </a:rPr>
              <a:t>keras.layers</a:t>
            </a:r>
            <a:r>
              <a:rPr kumimoji="0" lang="en-US" b="0" i="0" u="none" strike="noStrike" kern="1200" cap="none" spc="0" normalizeH="0" baseline="0" noProof="0" dirty="0">
                <a:ln>
                  <a:noFill/>
                </a:ln>
                <a:solidFill>
                  <a:prstClr val="black"/>
                </a:solidFill>
                <a:effectLst/>
                <a:uLnTx/>
                <a:uFillTx/>
                <a:latin typeface="inherit"/>
                <a:ea typeface="+mn-ea"/>
                <a:cs typeface="+mn-cs"/>
              </a:rPr>
              <a:t> import Dense, Activation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C00000"/>
                </a:solidFill>
                <a:effectLst/>
                <a:uLnTx/>
                <a:uFillTx/>
                <a:latin typeface="inherit"/>
                <a:ea typeface="+mn-ea"/>
                <a:cs typeface="+mn-cs"/>
              </a:rPr>
              <a:t># Create a Sequential model: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inherit"/>
                <a:ea typeface="+mn-ea"/>
                <a:cs typeface="+mn-cs"/>
              </a:rPr>
              <a:t>model = Sequential()</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C00000"/>
                </a:solidFill>
                <a:effectLst/>
                <a:uLnTx/>
                <a:uFillTx/>
                <a:latin typeface="inherit"/>
                <a:ea typeface="+mn-ea"/>
                <a:cs typeface="+mn-cs"/>
              </a:rPr>
              <a:t># Add layers with the add() method: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prstClr val="black"/>
                </a:solidFill>
                <a:effectLst/>
                <a:uLnTx/>
                <a:uFillTx/>
                <a:latin typeface="inherit"/>
                <a:ea typeface="+mn-ea"/>
                <a:cs typeface="+mn-cs"/>
              </a:rPr>
              <a:t>model.add</a:t>
            </a:r>
            <a:r>
              <a:rPr kumimoji="0" lang="en-US" b="0" i="0" u="none" strike="noStrike" kern="1200" cap="none" spc="0" normalizeH="0" baseline="0" noProof="0" dirty="0">
                <a:ln>
                  <a:noFill/>
                </a:ln>
                <a:solidFill>
                  <a:prstClr val="black"/>
                </a:solidFill>
                <a:effectLst/>
                <a:uLnTx/>
                <a:uFillTx/>
                <a:latin typeface="inherit"/>
                <a:ea typeface="+mn-ea"/>
                <a:cs typeface="+mn-cs"/>
              </a:rPr>
              <a:t>(Dense(32, </a:t>
            </a:r>
            <a:r>
              <a:rPr kumimoji="0" lang="en-US" b="0" i="0" u="none" strike="noStrike" kern="1200" cap="none" spc="0" normalizeH="0" baseline="0" noProof="0" dirty="0" err="1">
                <a:ln>
                  <a:noFill/>
                </a:ln>
                <a:solidFill>
                  <a:prstClr val="black"/>
                </a:solidFill>
                <a:effectLst/>
                <a:uLnTx/>
                <a:uFillTx/>
                <a:latin typeface="inherit"/>
                <a:ea typeface="+mn-ea"/>
                <a:cs typeface="+mn-cs"/>
              </a:rPr>
              <a:t>input_dim</a:t>
            </a:r>
            <a:r>
              <a:rPr kumimoji="0" lang="en-US" b="0" i="0" u="none" strike="noStrike" kern="1200" cap="none" spc="0" normalizeH="0" baseline="0" noProof="0" dirty="0">
                <a:ln>
                  <a:noFill/>
                </a:ln>
                <a:solidFill>
                  <a:prstClr val="black"/>
                </a:solidFill>
                <a:effectLst/>
                <a:uLnTx/>
                <a:uFillTx/>
                <a:latin typeface="inherit"/>
                <a:ea typeface="+mn-ea"/>
                <a:cs typeface="+mn-cs"/>
              </a:rPr>
              <a:t>=784))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prstClr val="black"/>
                </a:solidFill>
                <a:effectLst/>
                <a:uLnTx/>
                <a:uFillTx/>
                <a:latin typeface="inherit"/>
                <a:ea typeface="+mn-ea"/>
                <a:cs typeface="+mn-cs"/>
              </a:rPr>
              <a:t>model.add</a:t>
            </a:r>
            <a:r>
              <a:rPr kumimoji="0" lang="en-US" b="0" i="0" u="none" strike="noStrike" kern="1200" cap="none" spc="0" normalizeH="0" baseline="0" noProof="0" dirty="0">
                <a:ln>
                  <a:noFill/>
                </a:ln>
                <a:solidFill>
                  <a:prstClr val="black"/>
                </a:solidFill>
                <a:effectLst/>
                <a:uLnTx/>
                <a:uFillTx/>
                <a:latin typeface="inherit"/>
                <a:ea typeface="+mn-ea"/>
                <a:cs typeface="+mn-cs"/>
              </a:rPr>
              <a:t>(Activation('</a:t>
            </a:r>
            <a:r>
              <a:rPr kumimoji="0" lang="en-US" b="0" i="0" u="none" strike="noStrike" kern="1200" cap="none" spc="0" normalizeH="0" baseline="0" noProof="0" dirty="0" err="1">
                <a:ln>
                  <a:noFill/>
                </a:ln>
                <a:solidFill>
                  <a:prstClr val="black"/>
                </a:solidFill>
                <a:effectLst/>
                <a:uLnTx/>
                <a:uFillTx/>
                <a:latin typeface="inherit"/>
                <a:ea typeface="+mn-ea"/>
                <a:cs typeface="+mn-cs"/>
              </a:rPr>
              <a:t>relu</a:t>
            </a:r>
            <a:r>
              <a:rPr kumimoji="0" lang="en-US" b="0" i="0" u="none" strike="noStrike" kern="1200" cap="none" spc="0" normalizeH="0" baseline="0" noProof="0" dirty="0">
                <a:ln>
                  <a:noFill/>
                </a:ln>
                <a:solidFill>
                  <a:prstClr val="black"/>
                </a:solidFill>
                <a:effectLst/>
                <a:uLnTx/>
                <a:uFillTx/>
                <a:latin typeface="inherit"/>
                <a:ea typeface="+mn-ea"/>
                <a:cs typeface="+mn-cs"/>
              </a:rPr>
              <a:t>'))</a:t>
            </a:r>
          </a:p>
        </p:txBody>
      </p:sp>
      <p:sp>
        <p:nvSpPr>
          <p:cNvPr id="5" name="TextBox 4">
            <a:extLst>
              <a:ext uri="{FF2B5EF4-FFF2-40B4-BE49-F238E27FC236}">
                <a16:creationId xmlns:a16="http://schemas.microsoft.com/office/drawing/2014/main" id="{5235E60C-923F-111B-6C18-6DF972103D51}"/>
              </a:ext>
            </a:extLst>
          </p:cNvPr>
          <p:cNvSpPr txBox="1"/>
          <p:nvPr/>
        </p:nvSpPr>
        <p:spPr>
          <a:xfrm>
            <a:off x="733079" y="576620"/>
            <a:ext cx="10725840" cy="2062103"/>
          </a:xfrm>
          <a:prstGeom prst="rect">
            <a:avLst/>
          </a:prstGeom>
          <a:noFill/>
        </p:spPr>
        <p:txBody>
          <a:bodyPr wrap="square">
            <a:spAutoFit/>
          </a:bodyPr>
          <a:lstStyle/>
          <a:p>
            <a:pPr marL="0" marR="0">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Sentiment Analysis</a:t>
            </a:r>
            <a:r>
              <a:rPr lang="en-US" sz="1600" dirty="0">
                <a:effectLst/>
                <a:latin typeface="Calibri" panose="020F0502020204030204" pitchFamily="34" charset="0"/>
                <a:ea typeface="Calibri" panose="020F0502020204030204" pitchFamily="34" charset="0"/>
                <a:cs typeface="Times New Roman" panose="02020603050405020304" pitchFamily="18" charset="0"/>
              </a:rPr>
              <a:t>: In B2, you are required to describe your tokenization process. Tokenization means separating the text into smaller chunks or tokens. You will need to import the Tokenizer method from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tensorflow.keras</a:t>
            </a:r>
            <a:r>
              <a:rPr lang="en-US" sz="1600" dirty="0">
                <a:effectLst/>
                <a:latin typeface="Calibri" panose="020F0502020204030204" pitchFamily="34" charset="0"/>
                <a:ea typeface="Calibri" panose="020F0502020204030204" pitchFamily="34" charset="0"/>
                <a:cs typeface="Times New Roman" panose="02020603050405020304" pitchFamily="18" charset="0"/>
              </a:rPr>
              <a:t>.  The Tensors are multidimensional arrays, used to store multiple dimensions of a dataset.</a:t>
            </a:r>
          </a:p>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Neural Network:</a:t>
            </a:r>
            <a:r>
              <a:rPr lang="en-US" sz="1600" dirty="0">
                <a:effectLst/>
                <a:latin typeface="Calibri" panose="020F0502020204030204" pitchFamily="34" charset="0"/>
                <a:ea typeface="Calibri" panose="020F0502020204030204" pitchFamily="34" charset="0"/>
                <a:cs typeface="Times New Roman" panose="02020603050405020304" pitchFamily="18" charset="0"/>
              </a:rPr>
              <a:t> C1 requires you to provide the output of the model summary of the function from TensorFlow.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Keras</a:t>
            </a:r>
            <a:r>
              <a:rPr lang="en-US" sz="1600" dirty="0">
                <a:effectLst/>
                <a:latin typeface="Calibri" panose="020F0502020204030204" pitchFamily="34" charset="0"/>
                <a:ea typeface="Calibri" panose="020F0502020204030204" pitchFamily="34" charset="0"/>
                <a:cs typeface="Times New Roman" panose="02020603050405020304" pitchFamily="18" charset="0"/>
              </a:rPr>
              <a:t> is a neural network API for Python that runs on top of TensorFlow, which is used to build machine learning models. It is a set of libraries that help you develop and train ML models such as neural networks.</a:t>
            </a:r>
          </a:p>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6" name="TextBox 5">
            <a:extLst>
              <a:ext uri="{FF2B5EF4-FFF2-40B4-BE49-F238E27FC236}">
                <a16:creationId xmlns:a16="http://schemas.microsoft.com/office/drawing/2014/main" id="{F1790C2F-0535-5CF0-40B7-BDF01C68ECF3}"/>
              </a:ext>
            </a:extLst>
          </p:cNvPr>
          <p:cNvSpPr txBox="1"/>
          <p:nvPr/>
        </p:nvSpPr>
        <p:spPr>
          <a:xfrm>
            <a:off x="945372" y="5060643"/>
            <a:ext cx="10301255" cy="1077218"/>
          </a:xfrm>
          <a:prstGeom prst="rect">
            <a:avLst/>
          </a:prstGeom>
          <a:noFill/>
        </p:spPr>
        <p:txBody>
          <a:bodyPr wrap="square">
            <a:spAutoFit/>
          </a:bodyPr>
          <a:lstStyle/>
          <a:p>
            <a:pPr marL="0" marR="0">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References:</a:t>
            </a:r>
          </a:p>
          <a:p>
            <a:pPr marL="0" marR="0">
              <a:spcBef>
                <a:spcPts val="0"/>
              </a:spcBef>
              <a:spcAft>
                <a:spcPts val="0"/>
              </a:spcAft>
            </a:pPr>
            <a:r>
              <a:rPr lang="en-US" sz="16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1. https://towardsdatascience.com/a-complete-step-by-step-tutorial-on-sentiment-analysis-in-keras-and-tensorflow-ea420cc8913f</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6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2. https://www.tensorflow.org/tfx/tutorials/transform/census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9666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7" name="Picture 16">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20" name="Straight Connector 19">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22" name="Rectangle 21">
            <a:extLst>
              <a:ext uri="{FF2B5EF4-FFF2-40B4-BE49-F238E27FC236}">
                <a16:creationId xmlns:a16="http://schemas.microsoft.com/office/drawing/2014/main" id="{11C7711F-3983-4AB1-AFDE-96F7C06514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grpSp>
        <p:nvGrpSpPr>
          <p:cNvPr id="24" name="Group 23">
            <a:extLst>
              <a:ext uri="{FF2B5EF4-FFF2-40B4-BE49-F238E27FC236}">
                <a16:creationId xmlns:a16="http://schemas.microsoft.com/office/drawing/2014/main" id="{89BC9D38-9241-4F71-9B45-73827299E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25" name="Picture 24">
              <a:extLst>
                <a:ext uri="{FF2B5EF4-FFF2-40B4-BE49-F238E27FC236}">
                  <a16:creationId xmlns:a16="http://schemas.microsoft.com/office/drawing/2014/main" id="{0D302979-39A3-4421-821D-94D6E00BCE8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a:extLst>
                <a:ext uri="{FF2B5EF4-FFF2-40B4-BE49-F238E27FC236}">
                  <a16:creationId xmlns:a16="http://schemas.microsoft.com/office/drawing/2014/main" id="{68E001BA-C181-4F47-9ABC-DF4C85AB4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7" name="Picture 26">
              <a:extLst>
                <a:ext uri="{FF2B5EF4-FFF2-40B4-BE49-F238E27FC236}">
                  <a16:creationId xmlns:a16="http://schemas.microsoft.com/office/drawing/2014/main" id="{7EF07F1E-BD52-4B06-A38E-BF29F8E285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8" name="Picture 27">
              <a:extLst>
                <a:ext uri="{FF2B5EF4-FFF2-40B4-BE49-F238E27FC236}">
                  <a16:creationId xmlns:a16="http://schemas.microsoft.com/office/drawing/2014/main" id="{A68BE646-889B-49C2-95AF-90BAE5D29A9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5" name="TextBox 4">
            <a:extLst>
              <a:ext uri="{FF2B5EF4-FFF2-40B4-BE49-F238E27FC236}">
                <a16:creationId xmlns:a16="http://schemas.microsoft.com/office/drawing/2014/main" id="{8FDBA224-D515-4652-83E5-44D647C134DA}"/>
              </a:ext>
            </a:extLst>
          </p:cNvPr>
          <p:cNvSpPr txBox="1"/>
          <p:nvPr/>
        </p:nvSpPr>
        <p:spPr>
          <a:xfrm>
            <a:off x="4620746" y="748747"/>
            <a:ext cx="6270090" cy="1303867"/>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90000"/>
              </a:lnSpc>
              <a:spcBef>
                <a:spcPct val="0"/>
              </a:spcBef>
              <a:spcAft>
                <a:spcPts val="600"/>
              </a:spcAft>
              <a:buClrTx/>
              <a:buSzTx/>
              <a:buFontTx/>
              <a:buNone/>
              <a:tabLst/>
              <a:defRPr/>
            </a:pPr>
            <a:r>
              <a:rPr kumimoji="0" lang="en-US" sz="2800" b="1" i="0" u="none" strike="noStrike" kern="1200" cap="none" spc="0" normalizeH="0" baseline="0" noProof="0" dirty="0">
                <a:ln w="3175" cmpd="sng">
                  <a:noFill/>
                </a:ln>
                <a:solidFill>
                  <a:srgbClr val="C00000"/>
                </a:solidFill>
                <a:effectLst/>
                <a:uLnTx/>
                <a:uFillTx/>
                <a:latin typeface="Garamond" panose="02020404030301010803"/>
                <a:ea typeface="+mn-ea"/>
                <a:cs typeface="+mn-cs"/>
              </a:rPr>
              <a:t>C2.  </a:t>
            </a:r>
            <a:r>
              <a:rPr kumimoji="0" lang="en-US" sz="2800" b="1"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n-ea"/>
                <a:cs typeface="+mn-cs"/>
              </a:rPr>
              <a:t>Discuss the number of layers, the type of layers, and total number of parameters.</a:t>
            </a:r>
          </a:p>
        </p:txBody>
      </p:sp>
      <p:sp>
        <p:nvSpPr>
          <p:cNvPr id="30" name="Rectangle 29">
            <a:extLst>
              <a:ext uri="{FF2B5EF4-FFF2-40B4-BE49-F238E27FC236}">
                <a16:creationId xmlns:a16="http://schemas.microsoft.com/office/drawing/2014/main" id="{B3085476-B49E-49ED-87D2-1165E69D26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3059206"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7" name="Picture 6" descr="Table&#10;&#10;Description automatically generated with low confidence">
            <a:extLst>
              <a:ext uri="{FF2B5EF4-FFF2-40B4-BE49-F238E27FC236}">
                <a16:creationId xmlns:a16="http://schemas.microsoft.com/office/drawing/2014/main" id="{3BEE5365-9F62-4D2F-AA21-B32ACEA983AE}"/>
              </a:ext>
            </a:extLst>
          </p:cNvPr>
          <p:cNvPicPr>
            <a:picLocks noChangeAspect="1"/>
          </p:cNvPicPr>
          <p:nvPr/>
        </p:nvPicPr>
        <p:blipFill rotWithShape="1">
          <a:blip r:embed="rId5"/>
          <a:srcRect l="8030" r="7025" b="1"/>
          <a:stretch/>
        </p:blipFill>
        <p:spPr>
          <a:xfrm>
            <a:off x="1108381" y="1090413"/>
            <a:ext cx="2925850" cy="4386461"/>
          </a:xfrm>
          <a:prstGeom prst="rect">
            <a:avLst/>
          </a:prstGeom>
        </p:spPr>
      </p:pic>
      <p:cxnSp>
        <p:nvCxnSpPr>
          <p:cNvPr id="32" name="Straight Connector 31">
            <a:extLst>
              <a:ext uri="{FF2B5EF4-FFF2-40B4-BE49-F238E27FC236}">
                <a16:creationId xmlns:a16="http://schemas.microsoft.com/office/drawing/2014/main" id="{59BA5C68-DFCC-4101-8403-F96781CDDD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26508" y="2400639"/>
            <a:ext cx="6270089"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DA52B135-EBBB-40F2-93E0-E2093CEAAC33}"/>
              </a:ext>
            </a:extLst>
          </p:cNvPr>
          <p:cNvSpPr txBox="1"/>
          <p:nvPr/>
        </p:nvSpPr>
        <p:spPr>
          <a:xfrm>
            <a:off x="4246220" y="2396480"/>
            <a:ext cx="7097317" cy="1363777"/>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Char char="•"/>
              <a:tabLst/>
              <a:defRPr/>
            </a:pPr>
            <a:r>
              <a:rPr kumimoji="0" lang="en-US" sz="18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You may have modeled a neural network with six total layers and 41,722 trainable parameters as shown in the adjacent summary.</a:t>
            </a: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Char char="•"/>
              <a:tabLst/>
              <a:defRPr/>
            </a:pPr>
            <a:r>
              <a:rPr kumimoji="0" lang="en-US" sz="18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 If you want to use the dense with units, then you need to add another value so that the model can predict more than one value.</a:t>
            </a:r>
          </a:p>
        </p:txBody>
      </p:sp>
      <p:pic>
        <p:nvPicPr>
          <p:cNvPr id="6" name="Picture 5">
            <a:extLst>
              <a:ext uri="{FF2B5EF4-FFF2-40B4-BE49-F238E27FC236}">
                <a16:creationId xmlns:a16="http://schemas.microsoft.com/office/drawing/2014/main" id="{F12A6A06-EE47-F171-4E9B-B9BF416A5F8A}"/>
              </a:ext>
            </a:extLst>
          </p:cNvPr>
          <p:cNvPicPr>
            <a:picLocks noChangeAspect="1"/>
          </p:cNvPicPr>
          <p:nvPr/>
        </p:nvPicPr>
        <p:blipFill>
          <a:blip r:embed="rId6"/>
          <a:stretch>
            <a:fillRect/>
          </a:stretch>
        </p:blipFill>
        <p:spPr>
          <a:xfrm>
            <a:off x="4725094" y="3729906"/>
            <a:ext cx="6505890" cy="2379345"/>
          </a:xfrm>
          <a:prstGeom prst="rect">
            <a:avLst/>
          </a:prstGeom>
        </p:spPr>
      </p:pic>
    </p:spTree>
    <p:extLst>
      <p:ext uri="{BB962C8B-B14F-4D97-AF65-F5344CB8AC3E}">
        <p14:creationId xmlns:p14="http://schemas.microsoft.com/office/powerpoint/2010/main" val="3321835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86E578-89FB-4ED9-A3A6-9B871515CC50}"/>
              </a:ext>
            </a:extLst>
          </p:cNvPr>
          <p:cNvSpPr txBox="1"/>
          <p:nvPr/>
        </p:nvSpPr>
        <p:spPr>
          <a:xfrm>
            <a:off x="655781" y="725115"/>
            <a:ext cx="10714183" cy="507831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cmpd="sng">
                  <a:noFill/>
                </a:ln>
                <a:solidFill>
                  <a:srgbClr val="C00000"/>
                </a:solidFill>
                <a:effectLst/>
                <a:uLnTx/>
                <a:uFillTx/>
                <a:latin typeface="inherit"/>
                <a:ea typeface="+mn-ea"/>
                <a:cs typeface="+mn-cs"/>
              </a:rPr>
              <a:t>C3. </a:t>
            </a:r>
            <a:r>
              <a:rPr kumimoji="0" lang="en-US" sz="1800" b="1" i="0" u="none" strike="noStrike" kern="1200" cap="none" spc="0" normalizeH="0" baseline="0" noProof="0" dirty="0">
                <a:ln>
                  <a:noFill/>
                </a:ln>
                <a:solidFill>
                  <a:srgbClr val="333333"/>
                </a:solidFill>
                <a:effectLst/>
                <a:uLnTx/>
                <a:uFillTx/>
                <a:latin typeface="inherit"/>
                <a:ea typeface="Calibri" panose="020F0502020204030204" pitchFamily="34" charset="0"/>
                <a:cs typeface="+mn-cs"/>
              </a:rPr>
              <a:t>Justify the choice of hyperparameters including the following elements:  activation functions,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inherit"/>
                <a:ea typeface="Calibri" panose="020F0502020204030204" pitchFamily="34" charset="0"/>
                <a:cs typeface="+mn-cs"/>
              </a:rPr>
              <a:t>number of nodes per layer, loss function, optimizer, stopping criteria, and evaluation metric.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rgbClr val="333333"/>
              </a:solidFill>
              <a:latin typeface="inherit"/>
              <a:ea typeface="Calibri" panose="020F0502020204030204" pitchFamily="34" charset="0"/>
            </a:endParaRPr>
          </a:p>
          <a:p>
            <a:pPr defTabSz="457200"/>
            <a:r>
              <a:rPr lang="en-US" sz="1800" dirty="0">
                <a:effectLst/>
                <a:latin typeface="inherit"/>
                <a:ea typeface="Calibri" panose="020F0502020204030204" pitchFamily="34" charset="0"/>
                <a:cs typeface="Times New Roman" panose="02020603050405020304" pitchFamily="18" charset="0"/>
              </a:rPr>
              <a:t>The </a:t>
            </a:r>
            <a:r>
              <a:rPr lang="en-US" sz="1800" b="1" dirty="0">
                <a:solidFill>
                  <a:srgbClr val="0070C0"/>
                </a:solidFill>
                <a:effectLst/>
                <a:latin typeface="inherit"/>
                <a:ea typeface="Calibri" panose="020F0502020204030204" pitchFamily="34" charset="0"/>
                <a:cs typeface="Times New Roman" panose="02020603050405020304" pitchFamily="18" charset="0"/>
              </a:rPr>
              <a:t>activation function </a:t>
            </a:r>
            <a:r>
              <a:rPr lang="en-US" sz="1800" dirty="0">
                <a:effectLst/>
                <a:latin typeface="inherit"/>
                <a:ea typeface="Calibri" panose="020F0502020204030204" pitchFamily="34" charset="0"/>
                <a:cs typeface="Times New Roman" panose="02020603050405020304" pitchFamily="18" charset="0"/>
              </a:rPr>
              <a:t>transforms the output from one layer to the other.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333333"/>
              </a:solidFill>
              <a:effectLst/>
              <a:uLnTx/>
              <a:uFillTx/>
              <a:latin typeface="inherit"/>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333333"/>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nherit"/>
                <a:ea typeface="+mn-ea"/>
                <a:cs typeface="+mn-cs"/>
              </a:rPr>
              <a:t>C3a.  </a:t>
            </a:r>
            <a:r>
              <a:rPr kumimoji="0" lang="en-US" sz="1800" b="1" i="0" u="none" strike="noStrike" kern="1200" cap="none" spc="0" normalizeH="0" baseline="0" noProof="0" dirty="0">
                <a:ln>
                  <a:noFill/>
                </a:ln>
                <a:solidFill>
                  <a:srgbClr val="333333"/>
                </a:solidFill>
                <a:effectLst/>
                <a:uLnTx/>
                <a:uFillTx/>
                <a:latin typeface="inherit"/>
                <a:ea typeface="+mn-ea"/>
                <a:cs typeface="+mn-cs"/>
              </a:rPr>
              <a:t>Activation functions: </a:t>
            </a:r>
            <a:r>
              <a:rPr kumimoji="0" lang="en-US" sz="1800" b="0" i="0" u="none" strike="noStrike" kern="1200" cap="none" spc="0" normalizeH="0" baseline="0" noProof="0" dirty="0">
                <a:ln>
                  <a:noFill/>
                </a:ln>
                <a:solidFill>
                  <a:srgbClr val="0070C0"/>
                </a:solidFill>
                <a:effectLst/>
                <a:uLnTx/>
                <a:uFillTx/>
                <a:latin typeface="inherit"/>
                <a:ea typeface="+mn-ea"/>
                <a:cs typeface="+mn-cs"/>
              </a:rPr>
              <a:t>Sigmoid, SoftMax, </a:t>
            </a:r>
            <a:r>
              <a:rPr kumimoji="0" lang="en-US" sz="1800" b="0" i="0" u="none" strike="noStrike" kern="1200" cap="none" spc="0" normalizeH="0" baseline="0" noProof="0" dirty="0" err="1">
                <a:ln>
                  <a:noFill/>
                </a:ln>
                <a:solidFill>
                  <a:srgbClr val="0070C0"/>
                </a:solidFill>
                <a:effectLst/>
                <a:uLnTx/>
                <a:uFillTx/>
                <a:latin typeface="inherit"/>
                <a:ea typeface="+mn-ea"/>
                <a:cs typeface="+mn-cs"/>
              </a:rPr>
              <a:t>ReLu</a:t>
            </a:r>
            <a:r>
              <a:rPr kumimoji="0" lang="en-US" sz="1800" b="0" i="0" u="none" strike="noStrike" kern="1200" cap="none" spc="0" normalizeH="0" baseline="0" noProof="0" dirty="0">
                <a:ln>
                  <a:noFill/>
                </a:ln>
                <a:solidFill>
                  <a:srgbClr val="0070C0"/>
                </a:solidFill>
                <a:effectLst/>
                <a:uLnTx/>
                <a:uFillTx/>
                <a:latin typeface="inherit"/>
                <a:ea typeface="+mn-ea"/>
                <a:cs typeface="+mn-cs"/>
              </a:rPr>
              <a:t>, etc</a:t>
            </a:r>
            <a:r>
              <a:rPr kumimoji="0" lang="en-US" sz="1800" b="0" i="0" u="none" strike="noStrike" kern="1200" cap="none" spc="0" normalizeH="0" baseline="0" noProof="0" dirty="0">
                <a:ln>
                  <a:noFill/>
                </a:ln>
                <a:solidFill>
                  <a:srgbClr val="333333"/>
                </a:solidFill>
                <a:effectLst/>
                <a:uLnTx/>
                <a:uFillTx/>
                <a:latin typeface="inherit"/>
                <a:ea typeface="+mn-ea"/>
                <a:cs typeface="+mn-cs"/>
              </a:rPr>
              <a:t>. Explain how you apply activation functions to the layers.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mn-ea"/>
                <a:cs typeface="+mn-cs"/>
              </a:rPr>
              <a:t>The </a:t>
            </a:r>
            <a:r>
              <a:rPr kumimoji="0" lang="en-US" sz="1800" b="1" i="0" u="none" strike="noStrike" kern="1200" cap="none" spc="0" normalizeH="0" baseline="0" noProof="0" dirty="0">
                <a:ln>
                  <a:noFill/>
                </a:ln>
                <a:solidFill>
                  <a:prstClr val="black"/>
                </a:solidFill>
                <a:effectLst/>
                <a:uLnTx/>
                <a:uFillTx/>
                <a:latin typeface="inherit"/>
                <a:ea typeface="+mn-ea"/>
                <a:cs typeface="+mn-cs"/>
              </a:rPr>
              <a:t>Sigmoid function </a:t>
            </a:r>
            <a:r>
              <a:rPr kumimoji="0" lang="en-US" sz="1800" b="0" i="0" u="none" strike="noStrike" kern="1200" cap="none" spc="0" normalizeH="0" baseline="0" noProof="0" dirty="0">
                <a:ln>
                  <a:noFill/>
                </a:ln>
                <a:solidFill>
                  <a:prstClr val="black"/>
                </a:solidFill>
                <a:effectLst/>
                <a:uLnTx/>
                <a:uFillTx/>
                <a:latin typeface="inherit"/>
                <a:ea typeface="+mn-ea"/>
                <a:cs typeface="+mn-cs"/>
              </a:rPr>
              <a:t>is good for </a:t>
            </a:r>
            <a:r>
              <a:rPr kumimoji="0" lang="en-US" sz="1800" b="1" i="0" u="none" strike="noStrike" kern="1200" cap="none" spc="0" normalizeH="0" baseline="0" noProof="0" dirty="0">
                <a:ln>
                  <a:noFill/>
                </a:ln>
                <a:solidFill>
                  <a:srgbClr val="0070C0"/>
                </a:solidFill>
                <a:effectLst/>
                <a:uLnTx/>
                <a:uFillTx/>
                <a:latin typeface="inherit"/>
                <a:ea typeface="+mn-ea"/>
                <a:cs typeface="+mn-cs"/>
              </a:rPr>
              <a:t>binary classification </a:t>
            </a:r>
            <a:r>
              <a:rPr kumimoji="0" lang="en-US" sz="1800" b="0" i="0" u="none" strike="noStrike" kern="1200" cap="none" spc="0" normalizeH="0" baseline="0" noProof="0" dirty="0">
                <a:ln>
                  <a:noFill/>
                </a:ln>
                <a:solidFill>
                  <a:prstClr val="black"/>
                </a:solidFill>
                <a:effectLst/>
                <a:uLnTx/>
                <a:uFillTx/>
                <a:latin typeface="inherit"/>
                <a:ea typeface="+mn-ea"/>
                <a:cs typeface="+mn-cs"/>
              </a:rPr>
              <a:t>problems since it exists between 0 and 1, allowing it to predict the probability of an output corresponding to a binary class (</a:t>
            </a:r>
            <a:r>
              <a:rPr kumimoji="0" lang="en-US" sz="1800" b="0" i="0" u="none" strike="noStrike" kern="1200" cap="none" spc="0" normalizeH="0" baseline="0" noProof="0" dirty="0" err="1">
                <a:ln>
                  <a:noFill/>
                </a:ln>
                <a:solidFill>
                  <a:prstClr val="black"/>
                </a:solidFill>
                <a:effectLst/>
                <a:uLnTx/>
                <a:uFillTx/>
                <a:latin typeface="inherit"/>
                <a:ea typeface="+mn-ea"/>
                <a:cs typeface="+mn-cs"/>
              </a:rPr>
              <a:t>Karakaya</a:t>
            </a:r>
            <a:r>
              <a:rPr kumimoji="0" lang="en-US" sz="1800" b="0" i="0" u="none" strike="noStrike" kern="1200" cap="none" spc="0" normalizeH="0" baseline="0" noProof="0" dirty="0">
                <a:ln>
                  <a:noFill/>
                </a:ln>
                <a:solidFill>
                  <a:prstClr val="black"/>
                </a:solidFill>
                <a:effectLst/>
                <a:uLnTx/>
                <a:uFillTx/>
                <a:latin typeface="inherit"/>
                <a:ea typeface="+mn-ea"/>
                <a:cs typeface="+mn-cs"/>
              </a:rPr>
              <a:t>, 2020).</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mn-ea"/>
                <a:cs typeface="+mn-cs"/>
              </a:rPr>
              <a:t>The </a:t>
            </a:r>
            <a:r>
              <a:rPr kumimoji="0" lang="en-US" sz="1800" b="1" i="0" u="none" strike="noStrike" kern="1200" cap="none" spc="0" normalizeH="0" baseline="0" noProof="0" dirty="0">
                <a:ln>
                  <a:noFill/>
                </a:ln>
                <a:solidFill>
                  <a:prstClr val="black"/>
                </a:solidFill>
                <a:effectLst/>
                <a:uLnTx/>
                <a:uFillTx/>
                <a:latin typeface="inherit"/>
                <a:ea typeface="+mn-ea"/>
                <a:cs typeface="+mn-cs"/>
              </a:rPr>
              <a:t>SoftMax </a:t>
            </a:r>
            <a:r>
              <a:rPr kumimoji="0" lang="en-US" sz="1800" b="0" i="0" u="none" strike="noStrike" kern="1200" cap="none" spc="0" normalizeH="0" baseline="0" noProof="0" dirty="0">
                <a:ln>
                  <a:noFill/>
                </a:ln>
                <a:solidFill>
                  <a:prstClr val="black"/>
                </a:solidFill>
                <a:effectLst/>
                <a:uLnTx/>
                <a:uFillTx/>
                <a:latin typeface="inherit"/>
                <a:ea typeface="+mn-ea"/>
                <a:cs typeface="+mn-cs"/>
              </a:rPr>
              <a:t>could activate the final dense </a:t>
            </a:r>
            <a:r>
              <a:rPr kumimoji="0" lang="en-US" sz="1800" b="1" i="0" u="none" strike="noStrike" kern="1200" cap="none" spc="0" normalizeH="0" baseline="0" noProof="0" dirty="0">
                <a:ln>
                  <a:noFill/>
                </a:ln>
                <a:solidFill>
                  <a:srgbClr val="0070C0"/>
                </a:solidFill>
                <a:effectLst/>
                <a:uLnTx/>
                <a:uFillTx/>
                <a:latin typeface="inherit"/>
                <a:ea typeface="+mn-ea"/>
                <a:cs typeface="+mn-cs"/>
              </a:rPr>
              <a:t>output layer </a:t>
            </a:r>
            <a:r>
              <a:rPr kumimoji="0" lang="en-US" sz="1800" b="0" i="0" u="none" strike="noStrike" kern="1200" cap="none" spc="0" normalizeH="0" baseline="0" noProof="0" dirty="0">
                <a:ln>
                  <a:noFill/>
                </a:ln>
                <a:solidFill>
                  <a:prstClr val="black"/>
                </a:solidFill>
                <a:effectLst/>
                <a:uLnTx/>
                <a:uFillTx/>
                <a:latin typeface="inherit"/>
                <a:ea typeface="+mn-ea"/>
                <a:cs typeface="+mn-cs"/>
              </a:rPr>
              <a:t>of the neural network if Sigmoid produced less accurate final results. Activation by SoftMax logistically involves the generalization of inputs to yield results as probabilities summing close to 1 or 0.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mn-ea"/>
                <a:cs typeface="+mn-cs"/>
              </a:rPr>
              <a:t>The </a:t>
            </a:r>
            <a:r>
              <a:rPr kumimoji="0" lang="en-US" sz="1800" b="1" i="0" u="none" strike="noStrike" kern="1200" cap="none" spc="0" normalizeH="0" baseline="0" noProof="0" dirty="0">
                <a:ln>
                  <a:noFill/>
                </a:ln>
                <a:solidFill>
                  <a:prstClr val="black"/>
                </a:solidFill>
                <a:effectLst/>
                <a:uLnTx/>
                <a:uFillTx/>
                <a:latin typeface="inherit"/>
                <a:ea typeface="+mn-ea"/>
                <a:cs typeface="+mn-cs"/>
              </a:rPr>
              <a:t>Rectified Linear Activation (</a:t>
            </a:r>
            <a:r>
              <a:rPr kumimoji="0" lang="en-US" sz="1800" b="1" i="0" u="none" strike="noStrike" kern="1200" cap="none" spc="0" normalizeH="0" baseline="0" noProof="0" dirty="0" err="1">
                <a:ln>
                  <a:noFill/>
                </a:ln>
                <a:solidFill>
                  <a:prstClr val="black"/>
                </a:solidFill>
                <a:effectLst/>
                <a:uLnTx/>
                <a:uFillTx/>
                <a:latin typeface="inherit"/>
                <a:ea typeface="+mn-ea"/>
                <a:cs typeface="+mn-cs"/>
              </a:rPr>
              <a:t>ReLu</a:t>
            </a:r>
            <a:r>
              <a:rPr kumimoji="0" lang="en-US" sz="1800" b="1" i="0" u="none" strike="noStrike" kern="1200" cap="none" spc="0" normalizeH="0" baseline="0" noProof="0" dirty="0">
                <a:ln>
                  <a:noFill/>
                </a:ln>
                <a:solidFill>
                  <a:prstClr val="black"/>
                </a:solidFill>
                <a:effectLst/>
                <a:uLnTx/>
                <a:uFillTx/>
                <a:latin typeface="inherit"/>
                <a:ea typeface="+mn-ea"/>
                <a:cs typeface="+mn-cs"/>
              </a:rPr>
              <a:t>)</a:t>
            </a:r>
            <a:r>
              <a:rPr kumimoji="0" lang="en-US" sz="1800" b="0" i="0" u="none" strike="noStrike" kern="1200" cap="none" spc="0" normalizeH="0" baseline="0" noProof="0" dirty="0">
                <a:ln>
                  <a:noFill/>
                </a:ln>
                <a:solidFill>
                  <a:prstClr val="black"/>
                </a:solidFill>
                <a:effectLst/>
                <a:uLnTx/>
                <a:uFillTx/>
                <a:latin typeface="inherit"/>
                <a:ea typeface="+mn-ea"/>
                <a:cs typeface="+mn-cs"/>
              </a:rPr>
              <a:t> function is commonly used for </a:t>
            </a:r>
            <a:r>
              <a:rPr kumimoji="0" lang="en-US" sz="1800" b="1" i="0" u="none" strike="noStrike" kern="1200" cap="none" spc="0" normalizeH="0" baseline="0" noProof="0" dirty="0">
                <a:ln>
                  <a:noFill/>
                </a:ln>
                <a:solidFill>
                  <a:srgbClr val="0070C0"/>
                </a:solidFill>
                <a:effectLst/>
                <a:uLnTx/>
                <a:uFillTx/>
                <a:latin typeface="inherit"/>
                <a:ea typeface="+mn-ea"/>
                <a:cs typeface="+mn-cs"/>
              </a:rPr>
              <a:t>hidden layers</a:t>
            </a:r>
            <a:r>
              <a:rPr kumimoji="0" lang="en-US" sz="1800" b="0" i="0" u="none" strike="noStrike" kern="1200" cap="none" spc="0" normalizeH="0" baseline="0" noProof="0" dirty="0">
                <a:ln>
                  <a:noFill/>
                </a:ln>
                <a:solidFill>
                  <a:prstClr val="black"/>
                </a:solidFill>
                <a:effectLst/>
                <a:uLnTx/>
                <a:uFillTx/>
                <a:latin typeface="inherit"/>
                <a:ea typeface="+mn-ea"/>
                <a:cs typeface="+mn-cs"/>
              </a:rPr>
              <a:t>. It is simple to implement and effective at overcoming the limitations of other activation functions. It is a better choice for hidden dense layers if the neural network must consider </a:t>
            </a:r>
            <a:r>
              <a:rPr kumimoji="0" lang="en-US" sz="1800" b="1" i="0" u="none" strike="noStrike" kern="1200" cap="none" spc="0" normalizeH="0" baseline="0" noProof="0" dirty="0">
                <a:ln>
                  <a:noFill/>
                </a:ln>
                <a:solidFill>
                  <a:srgbClr val="0070C0"/>
                </a:solidFill>
                <a:effectLst/>
                <a:uLnTx/>
                <a:uFillTx/>
                <a:latin typeface="inherit"/>
                <a:ea typeface="+mn-ea"/>
                <a:cs typeface="+mn-cs"/>
              </a:rPr>
              <a:t>more than two types of sentiments.</a:t>
            </a:r>
          </a:p>
        </p:txBody>
      </p:sp>
    </p:spTree>
    <p:extLst>
      <p:ext uri="{BB962C8B-B14F-4D97-AF65-F5344CB8AC3E}">
        <p14:creationId xmlns:p14="http://schemas.microsoft.com/office/powerpoint/2010/main" val="402621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0448D0-56D4-4752-9DD6-8ADB261F6377}"/>
              </a:ext>
            </a:extLst>
          </p:cNvPr>
          <p:cNvSpPr txBox="1"/>
          <p:nvPr/>
        </p:nvSpPr>
        <p:spPr>
          <a:xfrm>
            <a:off x="1269507" y="974767"/>
            <a:ext cx="9685538" cy="424731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nherit"/>
                <a:ea typeface="+mn-ea"/>
                <a:cs typeface="+mn-cs"/>
              </a:rPr>
              <a:t>C3b. </a:t>
            </a:r>
            <a:r>
              <a:rPr kumimoji="0" lang="en-US" sz="1800" b="1" i="0" u="none" strike="noStrike" kern="1200" cap="none" spc="0" normalizeH="0" baseline="0" noProof="0" dirty="0">
                <a:ln>
                  <a:noFill/>
                </a:ln>
                <a:solidFill>
                  <a:srgbClr val="212121"/>
                </a:solidFill>
                <a:effectLst/>
                <a:uLnTx/>
                <a:uFillTx/>
                <a:latin typeface="inherit"/>
                <a:ea typeface="+mn-ea"/>
                <a:cs typeface="+mn-cs"/>
              </a:rPr>
              <a:t>Number of nodes per layer : </a:t>
            </a:r>
            <a:r>
              <a:rPr kumimoji="0" lang="en-US" sz="1800" b="0" i="0" u="none" strike="noStrike" kern="1200" cap="none" spc="0" normalizeH="0" baseline="0" noProof="0" dirty="0">
                <a:ln>
                  <a:noFill/>
                </a:ln>
                <a:solidFill>
                  <a:srgbClr val="212121"/>
                </a:solidFill>
                <a:effectLst/>
                <a:uLnTx/>
                <a:uFillTx/>
                <a:latin typeface="inherit"/>
                <a:ea typeface="+mn-ea"/>
                <a:cs typeface="+mn-cs"/>
              </a:rPr>
              <a:t>Explain how you construct your embedding layer in your neural network, how many nodes for the layers, etc.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12121"/>
              </a:solidFill>
              <a:effectLst/>
              <a:uLnTx/>
              <a:uFillTx/>
              <a:latin typeface="inherit"/>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2121"/>
                </a:solidFill>
                <a:effectLst/>
                <a:uLnTx/>
                <a:uFillTx/>
                <a:latin typeface="inherit"/>
                <a:ea typeface="+mn-ea"/>
                <a:cs typeface="+mn-cs"/>
              </a:rPr>
              <a:t>HOW TO CHOOSE THE NUMBER OF NODES PER LAYER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Choosing the number of nodes per layer can be done by experiment. You can start with 1 hidden layer of say 50 nodes, then gradually increase the number of hidden layers and nodes as the model accuracy improves.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When you notice that adding more capacity to the network is no longer improving the accuracy, you can stop adding nodes and layers.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Sometimes, determining the number of nodes can be based on intuition when you know more about the problem domain. For instance, if you are trying to predict 2 outputs maybe 0 for negative and 1 for positive, your output layer will have two nodes.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12121"/>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780583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18AF02-78E9-4D0D-A0F5-03C40842BC33}"/>
              </a:ext>
            </a:extLst>
          </p:cNvPr>
          <p:cNvSpPr txBox="1"/>
          <p:nvPr/>
        </p:nvSpPr>
        <p:spPr>
          <a:xfrm>
            <a:off x="938567" y="1704682"/>
            <a:ext cx="4511040" cy="1724318"/>
          </a:xfrm>
          <a:prstGeom prst="rect">
            <a:avLst/>
          </a:prstGeom>
          <a:noFill/>
        </p:spPr>
        <p:txBody>
          <a:bodyPr wrap="square">
            <a:spAutoFit/>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Task 2 R Resources</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7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Introduction to Natural Language Processing in R</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7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Text Mining with Bag-of-Words in R</a:t>
            </a:r>
          </a:p>
          <a:p>
            <a:pPr marL="342900" marR="0" lvl="0" indent="-342900" algn="l" defTabSz="457200" rtl="0" eaLnBrk="1" fontAlgn="auto" latinLnBrk="0" hangingPunct="1">
              <a:lnSpc>
                <a:spcPct val="107000"/>
              </a:lnSpc>
              <a:spcBef>
                <a:spcPts val="0"/>
              </a:spcBef>
              <a:spcAft>
                <a:spcPts val="0"/>
              </a:spcAft>
              <a:buClrTx/>
              <a:buSzTx/>
              <a:buFont typeface="+mj-lt"/>
              <a:buAutoNum type="arabicPeriod"/>
              <a:tabLst/>
              <a:defRPr/>
            </a:pPr>
            <a:r>
              <a:rPr lang="en-US" sz="2000" dirty="0">
                <a:solidFill>
                  <a:prstClr val="black"/>
                </a:solidFill>
                <a:latin typeface="Calibri" panose="020F0502020204030204" pitchFamily="34" charset="0"/>
                <a:ea typeface="Calibri" panose="020F0502020204030204" pitchFamily="34" charset="0"/>
                <a:cs typeface="Calibri" panose="020F0502020204030204" pitchFamily="34" charset="0"/>
              </a:rPr>
              <a:t>Sentiment Analysis in R</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CC3A5C56-5DF7-A0B9-1F77-79C69F0F2E1E}"/>
              </a:ext>
            </a:extLst>
          </p:cNvPr>
          <p:cNvSpPr txBox="1"/>
          <p:nvPr/>
        </p:nvSpPr>
        <p:spPr>
          <a:xfrm>
            <a:off x="938567" y="3787455"/>
            <a:ext cx="4298115" cy="2105576"/>
          </a:xfrm>
          <a:prstGeom prst="rect">
            <a:avLst/>
          </a:prstGeom>
          <a:noFill/>
        </p:spPr>
        <p:txBody>
          <a:bodyPr wrap="square">
            <a:spAutoFit/>
          </a:bodyPr>
          <a:lstStyle/>
          <a:p>
            <a:r>
              <a:rPr lang="en-US" b="1" i="0" dirty="0">
                <a:solidFill>
                  <a:srgbClr val="4D5156"/>
                </a:solidFill>
                <a:effectLst/>
                <a:latin typeface="Roboto" panose="02000000000000000000" pitchFamily="2" charset="0"/>
              </a:rPr>
              <a:t>Python Resources</a:t>
            </a:r>
            <a:endParaRPr lang="en-US" dirty="0">
              <a:solidFill>
                <a:srgbClr val="4D5156"/>
              </a:solidFill>
              <a:latin typeface="Roboto" panose="02000000000000000000" pitchFamily="2" charset="0"/>
            </a:endParaRPr>
          </a:p>
          <a:p>
            <a:pPr marL="342900" marR="0" lvl="0" indent="-342900" algn="l" defTabSz="457200" rtl="0" eaLnBrk="1" fontAlgn="auto" latinLnBrk="0" hangingPunct="1">
              <a:lnSpc>
                <a:spcPct val="107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Introduction to Deep Learning in Python</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7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Introduction to TensorFlow in Python</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7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Natural Language Generation in Python</a:t>
            </a:r>
          </a:p>
          <a:p>
            <a:pPr marL="342900" marR="0" lvl="0" indent="-342900" algn="l" defTabSz="457200" rtl="0" eaLnBrk="1" fontAlgn="auto" latinLnBrk="0" hangingPunct="1">
              <a:lnSpc>
                <a:spcPct val="107000"/>
              </a:lnSpc>
              <a:spcBef>
                <a:spcPts val="0"/>
              </a:spcBef>
              <a:spcAft>
                <a:spcPts val="0"/>
              </a:spcAft>
              <a:buClrTx/>
              <a:buSzTx/>
              <a:buFont typeface="+mj-lt"/>
              <a:buAutoNum type="arabicPeriod"/>
              <a:tabLst/>
              <a:defRPr/>
            </a:pPr>
            <a:r>
              <a:rPr lang="en-US" dirty="0">
                <a:solidFill>
                  <a:prstClr val="black"/>
                </a:solidFill>
                <a:latin typeface="Calibri" panose="020F0502020204030204" pitchFamily="34" charset="0"/>
                <a:ea typeface="Calibri" panose="020F0502020204030204" pitchFamily="34" charset="0"/>
                <a:cs typeface="Calibri" panose="020F0502020204030204" pitchFamily="34" charset="0"/>
              </a:rPr>
              <a:t>Data Scientist and contributor to </a:t>
            </a:r>
            <a:r>
              <a:rPr lang="en-US" dirty="0" err="1">
                <a:solidFill>
                  <a:prstClr val="black"/>
                </a:solidFill>
                <a:latin typeface="Calibri" panose="020F0502020204030204" pitchFamily="34" charset="0"/>
                <a:ea typeface="Calibri" panose="020F0502020204030204" pitchFamily="34" charset="0"/>
                <a:cs typeface="Calibri" panose="020F0502020204030204" pitchFamily="34" charset="0"/>
              </a:rPr>
              <a:t>Keras</a:t>
            </a:r>
            <a:r>
              <a:rPr lang="en-US" dirty="0">
                <a:solidFill>
                  <a:prstClr val="black"/>
                </a:solidFill>
                <a:latin typeface="Calibri" panose="020F0502020204030204" pitchFamily="34" charset="0"/>
                <a:ea typeface="Calibri" panose="020F0502020204030204" pitchFamily="34" charset="0"/>
                <a:cs typeface="Calibri" panose="020F0502020204030204" pitchFamily="34" charset="0"/>
              </a:rPr>
              <a:t> and </a:t>
            </a:r>
            <a:r>
              <a:rPr lang="en-US" dirty="0" err="1">
                <a:solidFill>
                  <a:prstClr val="black"/>
                </a:solidFill>
                <a:latin typeface="Calibri" panose="020F0502020204030204" pitchFamily="34" charset="0"/>
                <a:ea typeface="Calibri" panose="020F0502020204030204" pitchFamily="34" charset="0"/>
                <a:cs typeface="Calibri" panose="020F0502020204030204" pitchFamily="34" charset="0"/>
              </a:rPr>
              <a:t>TesnorFlow</a:t>
            </a:r>
            <a:r>
              <a:rPr lang="en-US" dirty="0">
                <a:solidFill>
                  <a:prstClr val="black"/>
                </a:solidFill>
                <a:latin typeface="Calibri" panose="020F0502020204030204" pitchFamily="34" charset="0"/>
                <a:ea typeface="Calibri" panose="020F0502020204030204" pitchFamily="34" charset="0"/>
                <a:cs typeface="Calibri" panose="020F0502020204030204" pitchFamily="34" charset="0"/>
              </a:rPr>
              <a:t> libraries</a:t>
            </a:r>
          </a:p>
          <a:p>
            <a:pPr marL="342900" marR="0" lvl="0" indent="-342900" algn="l" defTabSz="457200" rtl="0" eaLnBrk="1" fontAlgn="auto" latinLnBrk="0" hangingPunct="1">
              <a:lnSpc>
                <a:spcPct val="107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Bu</a:t>
            </a:r>
            <a:r>
              <a:rPr lang="en-US" sz="1600" dirty="0" err="1">
                <a:solidFill>
                  <a:prstClr val="black"/>
                </a:solidFill>
                <a:latin typeface="Calibri" panose="020F0502020204030204" pitchFamily="34" charset="0"/>
                <a:ea typeface="Calibri" panose="020F0502020204030204" pitchFamily="34" charset="0"/>
                <a:cs typeface="Calibri" panose="020F0502020204030204" pitchFamily="34" charset="0"/>
              </a:rPr>
              <a:t>ilding</a:t>
            </a:r>
            <a:r>
              <a:rPr lang="en-US" sz="1600" dirty="0">
                <a:solidFill>
                  <a:prstClr val="black"/>
                </a:solidFill>
                <a:latin typeface="Calibri" panose="020F0502020204030204" pitchFamily="34" charset="0"/>
                <a:ea typeface="Calibri" panose="020F0502020204030204" pitchFamily="34" charset="0"/>
                <a:cs typeface="Calibri" panose="020F0502020204030204" pitchFamily="34" charset="0"/>
              </a:rPr>
              <a:t> Chatbots in Python</a:t>
            </a:r>
            <a:endParaRPr lang="en-US" dirty="0"/>
          </a:p>
        </p:txBody>
      </p:sp>
      <p:sp>
        <p:nvSpPr>
          <p:cNvPr id="5" name="TextBox 4">
            <a:extLst>
              <a:ext uri="{FF2B5EF4-FFF2-40B4-BE49-F238E27FC236}">
                <a16:creationId xmlns:a16="http://schemas.microsoft.com/office/drawing/2014/main" id="{540026CB-587F-9853-9771-1909CACA1C5D}"/>
              </a:ext>
            </a:extLst>
          </p:cNvPr>
          <p:cNvSpPr txBox="1"/>
          <p:nvPr/>
        </p:nvSpPr>
        <p:spPr>
          <a:xfrm>
            <a:off x="6096000" y="614391"/>
            <a:ext cx="4818888" cy="532903"/>
          </a:xfrm>
          <a:prstGeom prst="rect">
            <a:avLst/>
          </a:prstGeom>
          <a:noFill/>
        </p:spPr>
        <p:txBody>
          <a:bodyPr wrap="square">
            <a:spAutoFit/>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Instructor Resources </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42A1AFC0-0AA6-8113-F665-04A974532433}"/>
              </a:ext>
            </a:extLst>
          </p:cNvPr>
          <p:cNvSpPr txBox="1"/>
          <p:nvPr/>
        </p:nvSpPr>
        <p:spPr>
          <a:xfrm>
            <a:off x="6096000" y="1674289"/>
            <a:ext cx="4931664" cy="1785104"/>
          </a:xfrm>
          <a:prstGeom prst="rect">
            <a:avLst/>
          </a:prstGeom>
          <a:noFill/>
        </p:spPr>
        <p:txBody>
          <a:bodyPr wrap="square">
            <a:spAutoFit/>
          </a:bodyPr>
          <a:lstStyle/>
          <a:p>
            <a:pPr algn="l" fontAlgn="base"/>
            <a:r>
              <a:rPr lang="en-US" sz="2000" b="1" i="0" u="none" strike="noStrike" dirty="0">
                <a:solidFill>
                  <a:srgbClr val="0070C0"/>
                </a:solidFill>
                <a:effectLst/>
                <a:latin typeface="Lato" panose="020F0502020204030203" pitchFamily="34" charset="0"/>
              </a:rPr>
              <a:t>D213 Videos – Dr. Elleh</a:t>
            </a:r>
            <a:endParaRPr lang="en-US" sz="2000" b="0" i="0" u="none" strike="noStrike" dirty="0">
              <a:solidFill>
                <a:srgbClr val="0070C0"/>
              </a:solidFill>
              <a:effectLst/>
              <a:latin typeface="Lato" panose="020F0502020204030203" pitchFamily="34" charset="0"/>
            </a:endParaRPr>
          </a:p>
          <a:p>
            <a:pPr algn="l" fontAlgn="base"/>
            <a:r>
              <a:rPr lang="en-US" b="0" i="0" u="none" strike="noStrike" dirty="0">
                <a:solidFill>
                  <a:srgbClr val="333333"/>
                </a:solidFill>
                <a:effectLst/>
                <a:latin typeface="Lato" panose="020F0502020204030203" pitchFamily="34" charset="0"/>
              </a:rPr>
              <a:t>D213 </a:t>
            </a:r>
            <a:r>
              <a:rPr lang="en-US" b="0" i="0" u="none" strike="noStrike" dirty="0">
                <a:solidFill>
                  <a:srgbClr val="0066A2"/>
                </a:solidFill>
                <a:effectLst/>
                <a:latin typeface="Lato" panose="020F0502020204030203" pitchFamily="34" charset="0"/>
                <a:hlinkClick r:id="rId2"/>
              </a:rPr>
              <a:t>Installing TensorFlow in Python and R</a:t>
            </a:r>
            <a:endParaRPr lang="en-US" b="0" i="0" u="none" strike="noStrike" dirty="0">
              <a:solidFill>
                <a:srgbClr val="333333"/>
              </a:solidFill>
              <a:effectLst/>
              <a:latin typeface="Lato" panose="020F0502020204030203" pitchFamily="34" charset="0"/>
            </a:endParaRPr>
          </a:p>
          <a:p>
            <a:pPr algn="l" fontAlgn="base"/>
            <a:r>
              <a:rPr lang="en-US" b="0" i="0" u="none" strike="noStrike" dirty="0">
                <a:solidFill>
                  <a:srgbClr val="333333"/>
                </a:solidFill>
                <a:effectLst/>
                <a:latin typeface="Lato" panose="020F0502020204030203" pitchFamily="34" charset="0"/>
              </a:rPr>
              <a:t>D213 </a:t>
            </a:r>
            <a:r>
              <a:rPr lang="en-US" b="0" i="0" u="none" strike="noStrike" dirty="0">
                <a:solidFill>
                  <a:srgbClr val="0066A2"/>
                </a:solidFill>
                <a:effectLst/>
                <a:latin typeface="Lato" panose="020F0502020204030203" pitchFamily="34" charset="0"/>
                <a:hlinkClick r:id="rId3"/>
              </a:rPr>
              <a:t>Preparing Python and R Environments</a:t>
            </a:r>
            <a:endParaRPr lang="en-US" b="0" i="0" u="none" strike="noStrike" dirty="0">
              <a:solidFill>
                <a:srgbClr val="333333"/>
              </a:solidFill>
              <a:effectLst/>
              <a:latin typeface="Lato" panose="020F0502020204030203" pitchFamily="34" charset="0"/>
            </a:endParaRPr>
          </a:p>
          <a:p>
            <a:pPr algn="l" fontAlgn="base"/>
            <a:r>
              <a:rPr lang="en-US" b="0" i="0" u="none" strike="noStrike" dirty="0">
                <a:effectLst/>
                <a:latin typeface="Lato" panose="020F0502020204030203" pitchFamily="34" charset="0"/>
                <a:hlinkClick r:id="rId4">
                  <a:extLst>
                    <a:ext uri="{A12FA001-AC4F-418D-AE19-62706E023703}">
                      <ahyp:hlinkClr xmlns:ahyp="http://schemas.microsoft.com/office/drawing/2018/hyperlinkcolor" val="tx"/>
                    </a:ext>
                  </a:extLst>
                </a:hlinkClick>
              </a:rPr>
              <a:t>D213</a:t>
            </a:r>
            <a:r>
              <a:rPr lang="en-US" b="0" i="0" u="none" strike="noStrike" dirty="0">
                <a:solidFill>
                  <a:srgbClr val="A8BF4D"/>
                </a:solidFill>
                <a:effectLst/>
                <a:latin typeface="Lato" panose="020F0502020204030203" pitchFamily="34" charset="0"/>
                <a:hlinkClick r:id="rId4">
                  <a:extLst>
                    <a:ext uri="{A12FA001-AC4F-418D-AE19-62706E023703}">
                      <ahyp:hlinkClr xmlns:ahyp="http://schemas.microsoft.com/office/drawing/2018/hyperlinkcolor" val="tx"/>
                    </a:ext>
                  </a:extLst>
                </a:hlinkClick>
              </a:rPr>
              <a:t> T2 Building NN Model in Python</a:t>
            </a:r>
            <a:endParaRPr lang="en-US" b="0" i="0" u="none" strike="noStrike" dirty="0">
              <a:solidFill>
                <a:srgbClr val="333333"/>
              </a:solidFill>
              <a:effectLst/>
              <a:latin typeface="Lato" panose="020F0502020204030203" pitchFamily="34" charset="0"/>
            </a:endParaRPr>
          </a:p>
          <a:p>
            <a:pPr algn="l" fontAlgn="base"/>
            <a:r>
              <a:rPr lang="en-US" b="0" i="0" u="none" strike="noStrike" dirty="0">
                <a:effectLst/>
                <a:latin typeface="Lato" panose="020F0502020204030203" pitchFamily="34" charset="0"/>
                <a:hlinkClick r:id="rId5">
                  <a:extLst>
                    <a:ext uri="{A12FA001-AC4F-418D-AE19-62706E023703}">
                      <ahyp:hlinkClr xmlns:ahyp="http://schemas.microsoft.com/office/drawing/2018/hyperlinkcolor" val="tx"/>
                    </a:ext>
                  </a:extLst>
                </a:hlinkClick>
              </a:rPr>
              <a:t>D213</a:t>
            </a:r>
            <a:r>
              <a:rPr lang="en-US" b="0" i="0" u="none" strike="noStrike" dirty="0">
                <a:solidFill>
                  <a:srgbClr val="A8BF4D"/>
                </a:solidFill>
                <a:effectLst/>
                <a:latin typeface="Lato" panose="020F0502020204030203" pitchFamily="34" charset="0"/>
                <a:hlinkClick r:id="rId5">
                  <a:extLst>
                    <a:ext uri="{A12FA001-AC4F-418D-AE19-62706E023703}">
                      <ahyp:hlinkClr xmlns:ahyp="http://schemas.microsoft.com/office/drawing/2018/hyperlinkcolor" val="tx"/>
                    </a:ext>
                  </a:extLst>
                </a:hlinkClick>
              </a:rPr>
              <a:t> T2 Data Preprocessing in Python</a:t>
            </a:r>
            <a:endParaRPr lang="en-US" b="0" i="0" u="none" strike="noStrike" dirty="0">
              <a:solidFill>
                <a:srgbClr val="333333"/>
              </a:solidFill>
              <a:effectLst/>
              <a:latin typeface="Lato" panose="020F0502020204030203" pitchFamily="34" charset="0"/>
            </a:endParaRPr>
          </a:p>
          <a:p>
            <a:pPr algn="l" fontAlgn="base"/>
            <a:r>
              <a:rPr lang="en-US" b="0" i="0" u="none" strike="noStrike" dirty="0">
                <a:effectLst/>
                <a:latin typeface="Lato" panose="020F0502020204030203" pitchFamily="34" charset="0"/>
                <a:hlinkClick r:id="rId6">
                  <a:extLst>
                    <a:ext uri="{A12FA001-AC4F-418D-AE19-62706E023703}">
                      <ahyp:hlinkClr xmlns:ahyp="http://schemas.microsoft.com/office/drawing/2018/hyperlinkcolor" val="tx"/>
                    </a:ext>
                  </a:extLst>
                </a:hlinkClick>
              </a:rPr>
              <a:t>D213</a:t>
            </a:r>
            <a:r>
              <a:rPr lang="en-US" b="0" i="0" u="none" strike="noStrike" dirty="0">
                <a:solidFill>
                  <a:srgbClr val="A8BF4D"/>
                </a:solidFill>
                <a:effectLst/>
                <a:latin typeface="Lato" panose="020F0502020204030203" pitchFamily="34" charset="0"/>
                <a:hlinkClick r:id="rId6">
                  <a:extLst>
                    <a:ext uri="{A12FA001-AC4F-418D-AE19-62706E023703}">
                      <ahyp:hlinkClr xmlns:ahyp="http://schemas.microsoft.com/office/drawing/2018/hyperlinkcolor" val="tx"/>
                    </a:ext>
                  </a:extLst>
                </a:hlinkClick>
              </a:rPr>
              <a:t> Task 2 Cohort Webinar PPT.pptx</a:t>
            </a:r>
            <a:endParaRPr lang="en-US" b="0" i="0" u="none" strike="noStrike" dirty="0">
              <a:solidFill>
                <a:srgbClr val="333333"/>
              </a:solidFill>
              <a:effectLst/>
              <a:latin typeface="Lato" panose="020F0502020204030203" pitchFamily="34" charset="0"/>
            </a:endParaRPr>
          </a:p>
        </p:txBody>
      </p:sp>
      <p:sp>
        <p:nvSpPr>
          <p:cNvPr id="11" name="TextBox 10">
            <a:extLst>
              <a:ext uri="{FF2B5EF4-FFF2-40B4-BE49-F238E27FC236}">
                <a16:creationId xmlns:a16="http://schemas.microsoft.com/office/drawing/2014/main" id="{67F44F8A-7DD7-242A-05F4-677CE1E97359}"/>
              </a:ext>
            </a:extLst>
          </p:cNvPr>
          <p:cNvSpPr txBox="1"/>
          <p:nvPr/>
        </p:nvSpPr>
        <p:spPr>
          <a:xfrm>
            <a:off x="6096000" y="3587048"/>
            <a:ext cx="5638800" cy="2123658"/>
          </a:xfrm>
          <a:prstGeom prst="rect">
            <a:avLst/>
          </a:prstGeom>
          <a:noFill/>
        </p:spPr>
        <p:txBody>
          <a:bodyPr wrap="square">
            <a:spAutoFit/>
          </a:bodyPr>
          <a:lstStyle/>
          <a:p>
            <a:pPr algn="l" fontAlgn="base"/>
            <a:r>
              <a:rPr lang="en-US" sz="2400" b="1" i="0" u="none" strike="noStrike" dirty="0">
                <a:solidFill>
                  <a:srgbClr val="0070C0"/>
                </a:solidFill>
                <a:effectLst/>
                <a:latin typeface="Lato" panose="020F0502020204030203" pitchFamily="34" charset="0"/>
              </a:rPr>
              <a:t>D213 Videos - Dr. Sewell:</a:t>
            </a:r>
            <a:endParaRPr lang="en-US" sz="2400" b="0" i="0" u="none" strike="noStrike" dirty="0">
              <a:solidFill>
                <a:srgbClr val="0070C0"/>
              </a:solidFill>
              <a:effectLst/>
              <a:latin typeface="Lato" panose="020F0502020204030203" pitchFamily="34" charset="0"/>
            </a:endParaRPr>
          </a:p>
          <a:p>
            <a:pPr algn="l" fontAlgn="base"/>
            <a:r>
              <a:rPr lang="en-US" b="0" i="0" u="none" strike="noStrike" dirty="0">
                <a:solidFill>
                  <a:srgbClr val="333333"/>
                </a:solidFill>
                <a:effectLst/>
                <a:latin typeface="Lato" panose="020F0502020204030203" pitchFamily="34" charset="0"/>
              </a:rPr>
              <a:t>D213 Webinar 4 recording:  </a:t>
            </a:r>
            <a:r>
              <a:rPr lang="en-US" b="0" i="0" u="none" strike="noStrike" dirty="0">
                <a:solidFill>
                  <a:srgbClr val="0066A2"/>
                </a:solidFill>
                <a:effectLst/>
                <a:latin typeface="Lato" panose="020F0502020204030203" pitchFamily="34" charset="0"/>
                <a:hlinkClick r:id="rId7"/>
              </a:rPr>
              <a:t>D213 Webinar 4 Video</a:t>
            </a:r>
            <a:r>
              <a:rPr lang="en-US" b="0" i="0" u="none" strike="noStrike" dirty="0">
                <a:solidFill>
                  <a:srgbClr val="333333"/>
                </a:solidFill>
                <a:effectLst/>
                <a:latin typeface="Lato" panose="020F0502020204030203" pitchFamily="34" charset="0"/>
              </a:rPr>
              <a:t> and the accompanying </a:t>
            </a:r>
            <a:r>
              <a:rPr lang="en-US" b="0" i="0" u="none" strike="noStrike" dirty="0">
                <a:solidFill>
                  <a:srgbClr val="0066A2"/>
                </a:solidFill>
                <a:effectLst/>
                <a:latin typeface="Lato" panose="020F0502020204030203" pitchFamily="34" charset="0"/>
                <a:hlinkClick r:id="rId8"/>
              </a:rPr>
              <a:t>D213 Webinar 4 PPT</a:t>
            </a:r>
            <a:r>
              <a:rPr lang="en-US" b="0" i="0" u="none" strike="noStrike" dirty="0">
                <a:solidFill>
                  <a:srgbClr val="333333"/>
                </a:solidFill>
                <a:effectLst/>
                <a:latin typeface="Lato" panose="020F0502020204030203" pitchFamily="34" charset="0"/>
              </a:rPr>
              <a:t>. </a:t>
            </a:r>
          </a:p>
          <a:p>
            <a:pPr algn="l" fontAlgn="base"/>
            <a:r>
              <a:rPr lang="en-US" b="0" i="0" u="none" strike="noStrike" dirty="0">
                <a:solidFill>
                  <a:srgbClr val="333333"/>
                </a:solidFill>
                <a:effectLst/>
                <a:latin typeface="Lato" panose="020F0502020204030203" pitchFamily="34" charset="0"/>
              </a:rPr>
              <a:t>D213 Webinar 5 recording: </a:t>
            </a:r>
            <a:r>
              <a:rPr lang="en-US" b="0" i="0" u="none" strike="noStrike" dirty="0">
                <a:solidFill>
                  <a:srgbClr val="0066A2"/>
                </a:solidFill>
                <a:effectLst/>
                <a:latin typeface="Lato" panose="020F0502020204030203" pitchFamily="34" charset="0"/>
                <a:hlinkClick r:id="rId9"/>
              </a:rPr>
              <a:t>D213 Webinar 5 SA</a:t>
            </a:r>
            <a:r>
              <a:rPr lang="en-US" b="0" i="0" u="none" strike="noStrike" dirty="0">
                <a:solidFill>
                  <a:srgbClr val="333333"/>
                </a:solidFill>
                <a:effectLst/>
                <a:latin typeface="Lato" panose="020F0502020204030203" pitchFamily="34" charset="0"/>
              </a:rPr>
              <a:t> and the accompanying  </a:t>
            </a:r>
            <a:r>
              <a:rPr lang="en-US" b="0" i="0" u="none" strike="noStrike" dirty="0">
                <a:solidFill>
                  <a:srgbClr val="0066A2"/>
                </a:solidFill>
                <a:effectLst/>
                <a:latin typeface="Lato" panose="020F0502020204030203" pitchFamily="34" charset="0"/>
                <a:hlinkClick r:id="rId10"/>
              </a:rPr>
              <a:t>D213 SA Webinar 5.pptx</a:t>
            </a:r>
            <a:endParaRPr lang="en-US" b="0" i="0" u="none" strike="noStrike" dirty="0">
              <a:solidFill>
                <a:srgbClr val="333333"/>
              </a:solidFill>
              <a:effectLst/>
              <a:latin typeface="Lato" panose="020F0502020204030203" pitchFamily="34" charset="0"/>
            </a:endParaRPr>
          </a:p>
          <a:p>
            <a:pPr algn="l" fontAlgn="base"/>
            <a:r>
              <a:rPr lang="en-US" b="0" i="0" u="none" strike="noStrike" dirty="0">
                <a:solidFill>
                  <a:srgbClr val="333333"/>
                </a:solidFill>
                <a:effectLst/>
                <a:latin typeface="Lato" panose="020F0502020204030203" pitchFamily="34" charset="0"/>
              </a:rPr>
              <a:t>D213 Webinar 6 recording: </a:t>
            </a:r>
            <a:r>
              <a:rPr lang="en-US" b="0" i="0" u="none" strike="noStrike" dirty="0">
                <a:solidFill>
                  <a:srgbClr val="0066A2"/>
                </a:solidFill>
                <a:effectLst/>
                <a:latin typeface="Lato" panose="020F0502020204030203" pitchFamily="34" charset="0"/>
                <a:hlinkClick r:id="rId11"/>
              </a:rPr>
              <a:t>D213 Webinar 6 SA</a:t>
            </a:r>
            <a:r>
              <a:rPr lang="en-US" b="0" i="0" u="none" strike="noStrike" dirty="0">
                <a:solidFill>
                  <a:srgbClr val="333333"/>
                </a:solidFill>
                <a:effectLst/>
                <a:latin typeface="Lato" panose="020F0502020204030203" pitchFamily="34" charset="0"/>
              </a:rPr>
              <a:t> and the accompanying</a:t>
            </a:r>
            <a:r>
              <a:rPr lang="en-US" b="0" i="0" u="none" strike="noStrike" dirty="0">
                <a:solidFill>
                  <a:srgbClr val="0066A2"/>
                </a:solidFill>
                <a:effectLst/>
                <a:latin typeface="Lato" panose="020F0502020204030203" pitchFamily="34" charset="0"/>
                <a:hlinkClick r:id="rId12"/>
              </a:rPr>
              <a:t>[WS1]</a:t>
            </a:r>
            <a:r>
              <a:rPr lang="en-US" b="0" i="0" u="none" strike="noStrike" dirty="0">
                <a:solidFill>
                  <a:srgbClr val="333333"/>
                </a:solidFill>
                <a:effectLst/>
                <a:latin typeface="Lato" panose="020F0502020204030203" pitchFamily="34" charset="0"/>
              </a:rPr>
              <a:t>  </a:t>
            </a:r>
            <a:r>
              <a:rPr lang="en-US" b="0" i="0" u="none" strike="noStrike" dirty="0">
                <a:solidFill>
                  <a:srgbClr val="0066A2"/>
                </a:solidFill>
                <a:effectLst/>
                <a:latin typeface="Lato" panose="020F0502020204030203" pitchFamily="34" charset="0"/>
                <a:hlinkClick r:id="rId13"/>
              </a:rPr>
              <a:t>D213 Webinar 6 PPT</a:t>
            </a:r>
            <a:endParaRPr lang="en-US" b="0" i="0" u="none" strike="noStrike" dirty="0">
              <a:solidFill>
                <a:srgbClr val="333333"/>
              </a:solidFill>
              <a:effectLst/>
              <a:latin typeface="Lato" panose="020F0502020204030203" pitchFamily="34" charset="0"/>
            </a:endParaRPr>
          </a:p>
        </p:txBody>
      </p:sp>
      <p:sp>
        <p:nvSpPr>
          <p:cNvPr id="12" name="TextBox 11">
            <a:extLst>
              <a:ext uri="{FF2B5EF4-FFF2-40B4-BE49-F238E27FC236}">
                <a16:creationId xmlns:a16="http://schemas.microsoft.com/office/drawing/2014/main" id="{5CF46006-B4E9-0714-90C3-23BA22EE9C6E}"/>
              </a:ext>
            </a:extLst>
          </p:cNvPr>
          <p:cNvSpPr txBox="1"/>
          <p:nvPr/>
        </p:nvSpPr>
        <p:spPr>
          <a:xfrm>
            <a:off x="678180" y="726100"/>
            <a:ext cx="4818888" cy="532903"/>
          </a:xfrm>
          <a:prstGeom prst="rect">
            <a:avLst/>
          </a:prstGeom>
          <a:noFill/>
        </p:spPr>
        <p:txBody>
          <a:bodyPr wrap="square">
            <a:spAutoFit/>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lang="en-US" sz="2800" b="1" dirty="0" err="1">
                <a:solidFill>
                  <a:prstClr val="black"/>
                </a:solidFill>
                <a:latin typeface="Calibri" panose="020F0502020204030204" pitchFamily="34" charset="0"/>
                <a:ea typeface="Calibri" panose="020F0502020204030204" pitchFamily="34" charset="0"/>
                <a:cs typeface="Calibri" panose="020F0502020204030204" pitchFamily="34" charset="0"/>
              </a:rPr>
              <a:t>DataCamp</a:t>
            </a: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Resources </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01117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0448D0-56D4-4752-9DD6-8ADB261F6377}"/>
              </a:ext>
            </a:extLst>
          </p:cNvPr>
          <p:cNvSpPr txBox="1"/>
          <p:nvPr/>
        </p:nvSpPr>
        <p:spPr>
          <a:xfrm>
            <a:off x="715818" y="637415"/>
            <a:ext cx="10760363"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nherit"/>
                <a:ea typeface="+mn-ea"/>
                <a:cs typeface="+mn-cs"/>
              </a:rPr>
              <a:t>C3b. </a:t>
            </a:r>
            <a:r>
              <a:rPr kumimoji="0" lang="en-US" sz="1800" b="1" i="0" u="none" strike="noStrike" kern="1200" cap="none" spc="0" normalizeH="0" baseline="0" noProof="0" dirty="0">
                <a:ln>
                  <a:noFill/>
                </a:ln>
                <a:solidFill>
                  <a:srgbClr val="212121"/>
                </a:solidFill>
                <a:effectLst/>
                <a:uLnTx/>
                <a:uFillTx/>
                <a:latin typeface="inherit"/>
                <a:ea typeface="+mn-ea"/>
                <a:cs typeface="+mn-cs"/>
              </a:rPr>
              <a:t>A number of nodes per layer: </a:t>
            </a:r>
            <a:r>
              <a:rPr kumimoji="0" lang="en-US" sz="1800" b="0" i="0" u="none" strike="noStrike" kern="1200" cap="none" spc="0" normalizeH="0" baseline="0" noProof="0" dirty="0">
                <a:ln>
                  <a:noFill/>
                </a:ln>
                <a:solidFill>
                  <a:srgbClr val="212121"/>
                </a:solidFill>
                <a:effectLst/>
                <a:uLnTx/>
                <a:uFillTx/>
                <a:latin typeface="inherit"/>
                <a:ea typeface="+mn-ea"/>
                <a:cs typeface="+mn-cs"/>
              </a:rPr>
              <a:t>Explain how you construct your embedding layer in your neural network, how many nodes for the layers, etc. Sometimes, determining the number of nodes can also be based on intuition when you know more about the problem domain. </a:t>
            </a:r>
            <a:endParaRPr kumimoji="0" lang="en-US" sz="1800" b="0" i="0" u="none" strike="noStrike" kern="1200" cap="none" spc="0" normalizeH="0" baseline="0" noProof="0" dirty="0">
              <a:ln>
                <a:noFill/>
              </a:ln>
              <a:solidFill>
                <a:srgbClr val="212121"/>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16716680-BBC6-C6D2-3ABA-BA2D0FEF0C89}"/>
              </a:ext>
            </a:extLst>
          </p:cNvPr>
          <p:cNvPicPr>
            <a:picLocks noChangeAspect="1"/>
          </p:cNvPicPr>
          <p:nvPr/>
        </p:nvPicPr>
        <p:blipFill>
          <a:blip r:embed="rId2"/>
          <a:stretch>
            <a:fillRect/>
          </a:stretch>
        </p:blipFill>
        <p:spPr>
          <a:xfrm>
            <a:off x="1466441" y="2586446"/>
            <a:ext cx="8963025" cy="3634139"/>
          </a:xfrm>
          <a:prstGeom prst="rect">
            <a:avLst/>
          </a:prstGeom>
        </p:spPr>
      </p:pic>
      <p:sp>
        <p:nvSpPr>
          <p:cNvPr id="6" name="TextBox 5">
            <a:extLst>
              <a:ext uri="{FF2B5EF4-FFF2-40B4-BE49-F238E27FC236}">
                <a16:creationId xmlns:a16="http://schemas.microsoft.com/office/drawing/2014/main" id="{3AF8FC68-CA29-7A4F-C1A4-5FCF80D63340}"/>
              </a:ext>
            </a:extLst>
          </p:cNvPr>
          <p:cNvSpPr txBox="1"/>
          <p:nvPr/>
        </p:nvSpPr>
        <p:spPr>
          <a:xfrm>
            <a:off x="2571206" y="1831194"/>
            <a:ext cx="6117770" cy="400110"/>
          </a:xfrm>
          <a:prstGeom prst="rect">
            <a:avLst/>
          </a:prstGeom>
          <a:solidFill>
            <a:schemeClr val="accent2">
              <a:lumMod val="20000"/>
              <a:lumOff val="80000"/>
            </a:schemeClr>
          </a:solidFill>
        </p:spPr>
        <p:txBody>
          <a:bodyPr wrap="square">
            <a:spAutoFit/>
          </a:bodyPr>
          <a:lstStyle/>
          <a:p>
            <a:pPr algn="ctr"/>
            <a:r>
              <a:rPr kumimoji="0" lang="en-US" sz="2000" b="1" i="0" u="none" strike="noStrike" kern="1200" cap="none" spc="0" normalizeH="0" baseline="0" noProof="0" dirty="0">
                <a:ln>
                  <a:noFill/>
                </a:ln>
                <a:solidFill>
                  <a:srgbClr val="212121"/>
                </a:solidFill>
                <a:effectLst/>
                <a:uLnTx/>
                <a:uFillTx/>
                <a:latin typeface="inherit"/>
                <a:ea typeface="+mn-ea"/>
                <a:cs typeface="+mn-cs"/>
              </a:rPr>
              <a:t>Sample Neural Network with Layers and Nodes</a:t>
            </a:r>
            <a:endParaRPr lang="en-US" sz="2000" dirty="0"/>
          </a:p>
        </p:txBody>
      </p:sp>
    </p:spTree>
    <p:extLst>
      <p:ext uri="{BB962C8B-B14F-4D97-AF65-F5344CB8AC3E}">
        <p14:creationId xmlns:p14="http://schemas.microsoft.com/office/powerpoint/2010/main" val="11876095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0448D0-56D4-4752-9DD6-8ADB261F6377}"/>
              </a:ext>
            </a:extLst>
          </p:cNvPr>
          <p:cNvSpPr txBox="1"/>
          <p:nvPr/>
        </p:nvSpPr>
        <p:spPr>
          <a:xfrm>
            <a:off x="715818" y="637415"/>
            <a:ext cx="10760363" cy="480131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nherit"/>
                <a:ea typeface="+mn-ea"/>
                <a:cs typeface="+mn-cs"/>
              </a:rPr>
              <a:t>C3c. </a:t>
            </a:r>
            <a:r>
              <a:rPr kumimoji="0" lang="en-US" sz="1800" b="1" i="0" u="none" strike="noStrike" kern="1200" cap="none" spc="0" normalizeH="0" baseline="0" noProof="0" dirty="0">
                <a:ln>
                  <a:noFill/>
                </a:ln>
                <a:solidFill>
                  <a:srgbClr val="212121"/>
                </a:solidFill>
                <a:effectLst/>
                <a:uLnTx/>
                <a:uFillTx/>
                <a:latin typeface="inherit"/>
                <a:ea typeface="+mn-ea"/>
                <a:cs typeface="+mn-cs"/>
              </a:rPr>
              <a:t>Loss function</a:t>
            </a:r>
            <a:endParaRPr kumimoji="0" lang="en-US" sz="1800" b="0" i="0" u="none" strike="noStrike" kern="1200" cap="none" spc="0" normalizeH="0" baseline="0" noProof="0" dirty="0">
              <a:ln>
                <a:noFill/>
              </a:ln>
              <a:solidFill>
                <a:srgbClr val="212121"/>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121"/>
                </a:solidFill>
                <a:effectLst/>
                <a:uLnTx/>
                <a:uFillTx/>
                <a:latin typeface="inherit"/>
                <a:ea typeface="+mn-ea"/>
                <a:cs typeface="+mn-cs"/>
              </a:rPr>
              <a:t>You can use </a:t>
            </a:r>
            <a:r>
              <a:rPr kumimoji="0" lang="en-US" sz="1800" b="1" i="1" u="none" strike="noStrike" kern="1200" cap="none" spc="0" normalizeH="0" baseline="0" noProof="0" dirty="0">
                <a:ln>
                  <a:noFill/>
                </a:ln>
                <a:solidFill>
                  <a:srgbClr val="0070C0"/>
                </a:solidFill>
                <a:effectLst/>
                <a:uLnTx/>
                <a:uFillTx/>
                <a:latin typeface="inherit"/>
                <a:ea typeface="+mn-ea"/>
                <a:cs typeface="+mn-cs"/>
              </a:rPr>
              <a:t>binary, categorical </a:t>
            </a:r>
            <a:r>
              <a:rPr kumimoji="0" lang="en-US" sz="1800" b="1" i="1" u="none" strike="noStrike" kern="1200" cap="none" spc="0" normalizeH="0" baseline="0" noProof="0" dirty="0" err="1">
                <a:ln>
                  <a:noFill/>
                </a:ln>
                <a:solidFill>
                  <a:srgbClr val="0070C0"/>
                </a:solidFill>
                <a:effectLst/>
                <a:uLnTx/>
                <a:uFillTx/>
                <a:latin typeface="inherit"/>
                <a:ea typeface="+mn-ea"/>
                <a:cs typeface="+mn-cs"/>
              </a:rPr>
              <a:t>crossentropy</a:t>
            </a:r>
            <a:r>
              <a:rPr kumimoji="0" lang="en-US" sz="1800" b="1" i="1" u="none" strike="noStrike" kern="1200" cap="none" spc="0" normalizeH="0" baseline="0" noProof="0" dirty="0">
                <a:ln>
                  <a:noFill/>
                </a:ln>
                <a:solidFill>
                  <a:srgbClr val="0070C0"/>
                </a:solidFill>
                <a:effectLst/>
                <a:uLnTx/>
                <a:uFillTx/>
                <a:latin typeface="inherit"/>
                <a:ea typeface="+mn-ea"/>
                <a:cs typeface="+mn-cs"/>
              </a:rPr>
              <a:t>, or </a:t>
            </a:r>
            <a:r>
              <a:rPr kumimoji="0" lang="en-US" sz="1800" b="1" i="1" u="none" strike="noStrike" kern="1200" cap="none" spc="0" normalizeH="0" baseline="0" noProof="0" dirty="0" err="1">
                <a:ln>
                  <a:noFill/>
                </a:ln>
                <a:solidFill>
                  <a:srgbClr val="0070C0"/>
                </a:solidFill>
                <a:effectLst/>
                <a:uLnTx/>
                <a:uFillTx/>
                <a:latin typeface="inherit"/>
                <a:ea typeface="+mn-ea"/>
                <a:cs typeface="+mn-cs"/>
              </a:rPr>
              <a:t>sparse_categorical_crossentropy</a:t>
            </a:r>
            <a:r>
              <a:rPr kumimoji="0" lang="en-US" sz="1800" b="0" i="0" u="none" strike="noStrike" kern="1200" cap="none" spc="0" normalizeH="0" baseline="0" noProof="0" dirty="0">
                <a:ln>
                  <a:noFill/>
                </a:ln>
                <a:solidFill>
                  <a:srgbClr val="212121"/>
                </a:solidFill>
                <a:effectLst/>
                <a:uLnTx/>
                <a:uFillTx/>
                <a:latin typeface="inherit"/>
                <a:ea typeface="+mn-ea"/>
                <a:cs typeface="+mn-cs"/>
              </a:rPr>
              <a:t> as the loss function. </a:t>
            </a:r>
            <a:r>
              <a:rPr kumimoji="0" lang="en-US" sz="1800" b="1" i="0" u="none" strike="noStrike" kern="1200" cap="none" spc="0" normalizeH="0" baseline="0" noProof="0" dirty="0">
                <a:ln>
                  <a:noFill/>
                </a:ln>
                <a:solidFill>
                  <a:srgbClr val="212121"/>
                </a:solidFill>
                <a:effectLst/>
                <a:uLnTx/>
                <a:uFillTx/>
                <a:latin typeface="inherit"/>
                <a:ea typeface="+mn-ea"/>
                <a:cs typeface="+mn-cs"/>
              </a:rPr>
              <a:t>Binary </a:t>
            </a:r>
            <a:r>
              <a:rPr kumimoji="0" lang="en-US" sz="1800" b="1" i="0" u="none" strike="noStrike" kern="1200" cap="none" spc="0" normalizeH="0" baseline="0" noProof="0" dirty="0" err="1">
                <a:ln>
                  <a:noFill/>
                </a:ln>
                <a:solidFill>
                  <a:srgbClr val="212121"/>
                </a:solidFill>
                <a:effectLst/>
                <a:uLnTx/>
                <a:uFillTx/>
                <a:latin typeface="inherit"/>
                <a:ea typeface="+mn-ea"/>
                <a:cs typeface="+mn-cs"/>
              </a:rPr>
              <a:t>crossentropy</a:t>
            </a:r>
            <a:r>
              <a:rPr kumimoji="0" lang="en-US" sz="1800" b="1" i="0" u="none" strike="noStrike" kern="1200" cap="none" spc="0" normalizeH="0" baseline="0" noProof="0" dirty="0">
                <a:ln>
                  <a:noFill/>
                </a:ln>
                <a:solidFill>
                  <a:srgbClr val="212121"/>
                </a:solidFill>
                <a:effectLst/>
                <a:uLnTx/>
                <a:uFillTx/>
                <a:latin typeface="inherit"/>
                <a:ea typeface="+mn-ea"/>
                <a:cs typeface="+mn-cs"/>
              </a:rPr>
              <a:t> </a:t>
            </a:r>
            <a:r>
              <a:rPr kumimoji="0" lang="en-US" sz="1800" b="0" i="0" u="none" strike="noStrike" kern="1200" cap="none" spc="0" normalizeH="0" baseline="0" noProof="0" dirty="0">
                <a:ln>
                  <a:noFill/>
                </a:ln>
                <a:solidFill>
                  <a:srgbClr val="212121"/>
                </a:solidFill>
                <a:effectLst/>
                <a:uLnTx/>
                <a:uFillTx/>
                <a:latin typeface="inherit"/>
                <a:ea typeface="+mn-ea"/>
                <a:cs typeface="+mn-cs"/>
              </a:rPr>
              <a:t>is good for classification analysis, for those whose rating sentiments operate a binary 1 or 0 classification.  </a:t>
            </a:r>
            <a:r>
              <a:rPr kumimoji="0" lang="en-US" sz="1800" b="1" i="0" u="none" strike="noStrike" kern="1200" cap="none" spc="0" normalizeH="0" baseline="0" noProof="0" dirty="0">
                <a:ln>
                  <a:noFill/>
                </a:ln>
                <a:solidFill>
                  <a:srgbClr val="212121"/>
                </a:solidFill>
                <a:effectLst/>
                <a:uLnTx/>
                <a:uFillTx/>
                <a:latin typeface="inherit"/>
                <a:ea typeface="+mn-ea"/>
                <a:cs typeface="+mn-cs"/>
              </a:rPr>
              <a:t>Categorical </a:t>
            </a:r>
            <a:r>
              <a:rPr kumimoji="0" lang="en-US" sz="1800" b="1" i="0" u="none" strike="noStrike" kern="1200" cap="none" spc="0" normalizeH="0" baseline="0" noProof="0" dirty="0" err="1">
                <a:ln>
                  <a:noFill/>
                </a:ln>
                <a:solidFill>
                  <a:srgbClr val="212121"/>
                </a:solidFill>
                <a:effectLst/>
                <a:uLnTx/>
                <a:uFillTx/>
                <a:latin typeface="inherit"/>
                <a:ea typeface="+mn-ea"/>
                <a:cs typeface="+mn-cs"/>
              </a:rPr>
              <a:t>crossentropy</a:t>
            </a:r>
            <a:r>
              <a:rPr kumimoji="0" lang="en-US" sz="1800" b="1" i="0" u="none" strike="noStrike" kern="1200" cap="none" spc="0" normalizeH="0" baseline="0" noProof="0" dirty="0">
                <a:ln>
                  <a:noFill/>
                </a:ln>
                <a:solidFill>
                  <a:srgbClr val="212121"/>
                </a:solidFill>
                <a:effectLst/>
                <a:uLnTx/>
                <a:uFillTx/>
                <a:latin typeface="inherit"/>
                <a:ea typeface="+mn-ea"/>
                <a:cs typeface="+mn-cs"/>
              </a:rPr>
              <a:t> </a:t>
            </a:r>
            <a:r>
              <a:rPr kumimoji="0" lang="en-US" sz="1800" b="0" i="0" u="none" strike="noStrike" kern="1200" cap="none" spc="0" normalizeH="0" baseline="0" noProof="0" dirty="0">
                <a:ln>
                  <a:noFill/>
                </a:ln>
                <a:solidFill>
                  <a:srgbClr val="212121"/>
                </a:solidFill>
                <a:effectLst/>
                <a:uLnTx/>
                <a:uFillTx/>
                <a:latin typeface="inherit"/>
                <a:ea typeface="+mn-ea"/>
                <a:cs typeface="+mn-cs"/>
              </a:rPr>
              <a:t>is used for multi-class classification problems and works on an integer target. It is designed to quantify the difference between two probability distributions. </a:t>
            </a:r>
            <a:r>
              <a:rPr kumimoji="0" lang="en-US" sz="1800" b="1"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Sparse_categorical_crossentropy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works on an integer target and produces a category index of the most likely matching category.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12121"/>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nherit"/>
                <a:ea typeface="+mn-ea"/>
                <a:cs typeface="+mn-cs"/>
              </a:rPr>
              <a:t>C3d.</a:t>
            </a:r>
            <a:r>
              <a:rPr kumimoji="0" lang="en-US" sz="1800" b="1" i="0" u="none" strike="noStrike" kern="1200" cap="none" spc="0" normalizeH="0" baseline="0" noProof="0" dirty="0">
                <a:ln>
                  <a:noFill/>
                </a:ln>
                <a:solidFill>
                  <a:srgbClr val="212121"/>
                </a:solidFill>
                <a:effectLst/>
                <a:uLnTx/>
                <a:uFillTx/>
                <a:latin typeface="inherit"/>
                <a:ea typeface="+mn-ea"/>
                <a:cs typeface="+mn-cs"/>
              </a:rPr>
              <a:t> Optimizer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121"/>
                </a:solidFill>
                <a:effectLst/>
                <a:uLnTx/>
                <a:uFillTx/>
                <a:latin typeface="inherit"/>
                <a:ea typeface="+mn-ea"/>
                <a:cs typeface="+mn-cs"/>
              </a:rPr>
              <a:t>The “</a:t>
            </a:r>
            <a:r>
              <a:rPr kumimoji="0" lang="en-US" sz="1800" b="0" i="0" u="none" strike="noStrike" kern="1200" cap="none" spc="0" normalizeH="0" baseline="0" noProof="0" dirty="0" err="1">
                <a:ln>
                  <a:noFill/>
                </a:ln>
                <a:solidFill>
                  <a:srgbClr val="212121"/>
                </a:solidFill>
                <a:effectLst/>
                <a:uLnTx/>
                <a:uFillTx/>
                <a:latin typeface="inherit"/>
                <a:ea typeface="+mn-ea"/>
                <a:cs typeface="+mn-cs"/>
              </a:rPr>
              <a:t>adam</a:t>
            </a:r>
            <a:r>
              <a:rPr kumimoji="0" lang="en-US" sz="1800" b="0" i="0" u="none" strike="noStrike" kern="1200" cap="none" spc="0" normalizeH="0" baseline="0" noProof="0" dirty="0">
                <a:ln>
                  <a:noFill/>
                </a:ln>
                <a:solidFill>
                  <a:srgbClr val="212121"/>
                </a:solidFill>
                <a:effectLst/>
                <a:uLnTx/>
                <a:uFillTx/>
                <a:latin typeface="inherit"/>
                <a:ea typeface="+mn-ea"/>
                <a:cs typeface="+mn-cs"/>
              </a:rPr>
              <a:t>” optimizer is more popular than other optimization algorithms used in deep learning. The Adam algorithm is an extension to stochastic gradient descent which updates network weights iteratively based on training data. It performs better than stochastic gradient descent itself. It is easy and straightforward to implement, quick and computationally efficient, and uses less memory (Brownlee, 2021). Adam combines the best aspects of other algorithms, such as the scaled learning rate of RMSprop and the utilization of momentum like SGD and </a:t>
            </a:r>
            <a:r>
              <a:rPr kumimoji="0" lang="en-US" sz="1800" b="0" i="0" u="none" strike="noStrike" kern="1200" cap="none" spc="0" normalizeH="0" baseline="0" noProof="0" dirty="0" err="1">
                <a:ln>
                  <a:noFill/>
                </a:ln>
                <a:solidFill>
                  <a:srgbClr val="212121"/>
                </a:solidFill>
                <a:effectLst/>
                <a:uLnTx/>
                <a:uFillTx/>
                <a:latin typeface="inherit"/>
                <a:ea typeface="+mn-ea"/>
                <a:cs typeface="+mn-cs"/>
              </a:rPr>
              <a:t>AdaGrad</a:t>
            </a:r>
            <a:r>
              <a:rPr kumimoji="0" lang="en-US" sz="1800" b="0" i="0" u="none" strike="noStrike" kern="1200" cap="none" spc="0" normalizeH="0" baseline="0" noProof="0" dirty="0">
                <a:ln>
                  <a:noFill/>
                </a:ln>
                <a:solidFill>
                  <a:srgbClr val="212121"/>
                </a:solidFill>
                <a:effectLst/>
                <a:uLnTx/>
                <a:uFillTx/>
                <a:latin typeface="inherit"/>
                <a:ea typeface="+mn-ea"/>
                <a:cs typeface="+mn-cs"/>
              </a:rPr>
              <a:t> (</a:t>
            </a:r>
            <a:r>
              <a:rPr kumimoji="0" lang="en-US" sz="1800" b="0" i="0" u="none" strike="noStrike" kern="1200" cap="none" spc="0" normalizeH="0" baseline="0" noProof="0" dirty="0" err="1">
                <a:ln>
                  <a:noFill/>
                </a:ln>
                <a:solidFill>
                  <a:srgbClr val="212121"/>
                </a:solidFill>
                <a:effectLst/>
                <a:uLnTx/>
                <a:uFillTx/>
                <a:latin typeface="inherit"/>
                <a:ea typeface="+mn-ea"/>
                <a:cs typeface="+mn-cs"/>
              </a:rPr>
              <a:t>Bushaev</a:t>
            </a:r>
            <a:r>
              <a:rPr kumimoji="0" lang="en-US" sz="1800" b="0" i="0" u="none" strike="noStrike" kern="1200" cap="none" spc="0" normalizeH="0" baseline="0" noProof="0" dirty="0">
                <a:ln>
                  <a:noFill/>
                </a:ln>
                <a:solidFill>
                  <a:srgbClr val="212121"/>
                </a:solidFill>
                <a:effectLst/>
                <a:uLnTx/>
                <a:uFillTx/>
                <a:latin typeface="inherit"/>
                <a:ea typeface="+mn-ea"/>
                <a:cs typeface="+mn-cs"/>
              </a:rPr>
              <a:t>, 2018). Due to its iterative nature towards adjusting weights, Adam also has a high level of adaptability and is able to handle noise in the input model well, thus reducing overfitting.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12121"/>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1911079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9908E6-78CF-4BDE-A565-2A07B6FBF5CC}"/>
              </a:ext>
            </a:extLst>
          </p:cNvPr>
          <p:cNvSpPr txBox="1"/>
          <p:nvPr/>
        </p:nvSpPr>
        <p:spPr>
          <a:xfrm>
            <a:off x="803563" y="774336"/>
            <a:ext cx="10584873" cy="2744982"/>
          </a:xfrm>
          <a:prstGeom prst="rect">
            <a:avLst/>
          </a:prstGeom>
          <a:noFill/>
        </p:spPr>
        <p:txBody>
          <a:bodyPr wrap="square">
            <a:spAutoFit/>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C3e.</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Stopping Criteria –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You can use early stopping criteria to stop the neural network from overfitting the training data to improve generalization in the final model (Brownlee, 2018).  Early Stopping monitors the validation accuracy score and stops training early in the event validation accuracy does not increase after 7 successive epochs</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E</a:t>
            </a:r>
            <a:r>
              <a:rPr kumimoji="0" lang="en-US" sz="18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arly</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stopping monitor stops the training as soon as the validation score isn't improving</a:t>
            </a:r>
            <a:r>
              <a:rPr kumimoji="0" lang="en-US" sz="1800" b="0" i="0" u="none" strike="noStrike" kern="1200" cap="none" spc="0" normalizeH="0" baseline="0" noProof="0" dirty="0">
                <a:ln>
                  <a:noFill/>
                </a:ln>
                <a:solidFill>
                  <a:srgbClr val="0070C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The monitor takes an argument </a:t>
            </a: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ea typeface="Calibri" panose="020F0502020204030204" pitchFamily="34" charset="0"/>
                <a:cs typeface="Times New Roman" panose="02020603050405020304" pitchFamily="18" charset="0"/>
              </a:rPr>
              <a:t>for example ‘patience’, which is how many epochs the model can go without improving before we stop training, generally, 2 or 3 is a good value for patience.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333333"/>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Times New Roman" panose="02020603050405020304" pitchFamily="18" charset="0"/>
                <a:ea typeface="Calibri" panose="020F0502020204030204" pitchFamily="34" charset="0"/>
                <a:cs typeface="Times New Roman" panose="02020603050405020304" pitchFamily="18" charset="0"/>
              </a:rPr>
              <a:t>Epoch:</a:t>
            </a: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ea typeface="Calibri" panose="020F0502020204030204" pitchFamily="34" charset="0"/>
                <a:cs typeface="Times New Roman" panose="02020603050405020304" pitchFamily="18" charset="0"/>
              </a:rPr>
              <a:t> By default, </a:t>
            </a:r>
            <a:r>
              <a:rPr kumimoji="0" lang="en-US" sz="1800" b="0" i="0" u="none" strike="noStrike" kern="1200" cap="none" spc="0" normalizeH="0" baseline="0" noProof="0" dirty="0" err="1">
                <a:ln>
                  <a:noFill/>
                </a:ln>
                <a:solidFill>
                  <a:srgbClr val="333333"/>
                </a:solidFill>
                <a:effectLst/>
                <a:uLnTx/>
                <a:uFillTx/>
                <a:latin typeface="Times New Roman" panose="02020603050405020304" pitchFamily="18" charset="0"/>
                <a:ea typeface="Calibri" panose="020F0502020204030204" pitchFamily="34" charset="0"/>
                <a:cs typeface="Times New Roman" panose="02020603050405020304" pitchFamily="18" charset="0"/>
              </a:rPr>
              <a:t>Keras</a:t>
            </a: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ea typeface="Calibri" panose="020F0502020204030204" pitchFamily="34" charset="0"/>
                <a:cs typeface="Times New Roman" panose="02020603050405020304" pitchFamily="18" charset="0"/>
              </a:rPr>
              <a:t> trains for 10 epochs but you can provide a higher value for epoch and also provide an early stopping monitor which is a smarter logic to use for training the models.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41BD5EE2-7AF7-4D37-98F7-428494EB3424}"/>
              </a:ext>
            </a:extLst>
          </p:cNvPr>
          <p:cNvPicPr>
            <a:picLocks noChangeAspect="1"/>
          </p:cNvPicPr>
          <p:nvPr/>
        </p:nvPicPr>
        <p:blipFill>
          <a:blip r:embed="rId2"/>
          <a:stretch>
            <a:fillRect/>
          </a:stretch>
        </p:blipFill>
        <p:spPr>
          <a:xfrm>
            <a:off x="2869872" y="3642858"/>
            <a:ext cx="7009403" cy="2440805"/>
          </a:xfrm>
          <a:prstGeom prst="rect">
            <a:avLst/>
          </a:prstGeom>
        </p:spPr>
      </p:pic>
    </p:spTree>
    <p:extLst>
      <p:ext uri="{BB962C8B-B14F-4D97-AF65-F5344CB8AC3E}">
        <p14:creationId xmlns:p14="http://schemas.microsoft.com/office/powerpoint/2010/main" val="1248166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1" name="Picture 10">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3" name="Picture 12">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4" name="Picture 13">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6" name="Straight Connector 15">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20" name="Rectangle 19">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22" name="Rectangle 21">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28706AD6-FF46-4048-AA04-D584546BB94C}"/>
              </a:ext>
            </a:extLst>
          </p:cNvPr>
          <p:cNvSpPr txBox="1"/>
          <p:nvPr/>
        </p:nvSpPr>
        <p:spPr>
          <a:xfrm>
            <a:off x="847045" y="1429265"/>
            <a:ext cx="3073940" cy="3436688"/>
          </a:xfrm>
          <a:prstGeom prst="rect">
            <a:avLst/>
          </a:prstGeom>
        </p:spPr>
        <p:txBody>
          <a:bodyPr vert="horz" lIns="91440" tIns="45720" rIns="91440" bIns="45720" rtlCol="0" anchor="b">
            <a:normAutofit fontScale="70000" lnSpcReduction="20000"/>
          </a:bodyPr>
          <a:lstStyle/>
          <a:p>
            <a:pPr marL="0" marR="0" lvl="0" indent="0" algn="l" defTabSz="457200" rtl="0" eaLnBrk="1" fontAlgn="auto" latinLnBrk="0" hangingPunct="1">
              <a:lnSpc>
                <a:spcPct val="90000"/>
              </a:lnSpc>
              <a:spcBef>
                <a:spcPct val="0"/>
              </a:spcBef>
              <a:spcAft>
                <a:spcPts val="600"/>
              </a:spcAft>
              <a:buClrTx/>
              <a:buSzTx/>
              <a:buFontTx/>
              <a:buNone/>
              <a:tabLst/>
              <a:defRPr/>
            </a:pPr>
            <a:r>
              <a:rPr kumimoji="0" lang="en-US" sz="3700" b="1" i="0" u="none" strike="noStrike" kern="1200" cap="none" spc="0" normalizeH="0" baseline="0" noProof="0" dirty="0">
                <a:ln w="3175" cmpd="sng">
                  <a:noFill/>
                </a:ln>
                <a:solidFill>
                  <a:srgbClr val="C00000"/>
                </a:solidFill>
                <a:effectLst/>
                <a:uLnTx/>
                <a:uFillTx/>
                <a:latin typeface="Garamond" panose="02020404030301010803"/>
                <a:ea typeface="+mn-ea"/>
                <a:cs typeface="+mn-cs"/>
              </a:rPr>
              <a:t>Sample Code for: </a:t>
            </a:r>
          </a:p>
          <a:p>
            <a:pPr marL="0" marR="0" lvl="0" indent="0" algn="l" defTabSz="457200" rtl="0" eaLnBrk="1" fontAlgn="auto" latinLnBrk="0" hangingPunct="1">
              <a:lnSpc>
                <a:spcPct val="90000"/>
              </a:lnSpc>
              <a:spcBef>
                <a:spcPct val="0"/>
              </a:spcBef>
              <a:spcAft>
                <a:spcPts val="600"/>
              </a:spcAft>
              <a:buClrTx/>
              <a:buSzTx/>
              <a:buFontTx/>
              <a:buNone/>
              <a:tabLst/>
              <a:defRPr/>
            </a:pPr>
            <a:endParaRPr kumimoji="0" lang="en-US" sz="3700" b="0" i="0" u="none" strike="noStrike" kern="1200" cap="none" spc="0" normalizeH="0" baseline="0" noProof="0" dirty="0">
              <a:ln w="3175" cmpd="sng">
                <a:noFill/>
              </a:ln>
              <a:solidFill>
                <a:srgbClr val="262626"/>
              </a:solidFill>
              <a:effectLst/>
              <a:uLnTx/>
              <a:uFillTx/>
              <a:latin typeface="Garamond" panose="02020404030301010803"/>
              <a:ea typeface="+mn-ea"/>
              <a:cs typeface="+mn-cs"/>
            </a:endParaRPr>
          </a:p>
          <a:p>
            <a:pPr marL="742950" marR="0" lvl="0" indent="-742950" algn="l" defTabSz="457200" rtl="0" eaLnBrk="1" fontAlgn="auto" latinLnBrk="0" hangingPunct="1">
              <a:lnSpc>
                <a:spcPct val="90000"/>
              </a:lnSpc>
              <a:spcBef>
                <a:spcPct val="0"/>
              </a:spcBef>
              <a:spcAft>
                <a:spcPts val="600"/>
              </a:spcAft>
              <a:buClrTx/>
              <a:buSzTx/>
              <a:buFont typeface="+mj-lt"/>
              <a:buAutoNum type="arabicPeriod"/>
              <a:tabLst/>
              <a:defRPr/>
            </a:pPr>
            <a:r>
              <a:rPr kumimoji="0" lang="en-US" sz="3700" b="0" i="0" u="none" strike="noStrike" kern="1200" cap="none" spc="0" normalizeH="0" baseline="0" noProof="0" dirty="0">
                <a:ln w="3175" cmpd="sng">
                  <a:noFill/>
                </a:ln>
                <a:solidFill>
                  <a:srgbClr val="0070C0"/>
                </a:solidFill>
                <a:effectLst/>
                <a:uLnTx/>
                <a:uFillTx/>
                <a:latin typeface="Garamond" panose="02020404030301010803"/>
                <a:ea typeface="+mn-ea"/>
                <a:cs typeface="+mn-cs"/>
              </a:rPr>
              <a:t>Activation Function, </a:t>
            </a:r>
          </a:p>
          <a:p>
            <a:pPr marL="742950" marR="0" lvl="0" indent="-742950" algn="l" defTabSz="457200" rtl="0" eaLnBrk="1" fontAlgn="auto" latinLnBrk="0" hangingPunct="1">
              <a:lnSpc>
                <a:spcPct val="90000"/>
              </a:lnSpc>
              <a:spcBef>
                <a:spcPct val="0"/>
              </a:spcBef>
              <a:spcAft>
                <a:spcPts val="600"/>
              </a:spcAft>
              <a:buClrTx/>
              <a:buSzTx/>
              <a:buFont typeface="+mj-lt"/>
              <a:buAutoNum type="arabicPeriod"/>
              <a:tabLst/>
              <a:defRPr/>
            </a:pPr>
            <a:r>
              <a:rPr kumimoji="0" lang="en-US" sz="3700" b="0" i="0" u="none" strike="noStrike" kern="1200" cap="none" spc="0" normalizeH="0" baseline="0" noProof="0" dirty="0">
                <a:ln w="3175" cmpd="sng">
                  <a:noFill/>
                </a:ln>
                <a:solidFill>
                  <a:srgbClr val="0070C0"/>
                </a:solidFill>
                <a:effectLst/>
                <a:uLnTx/>
                <a:uFillTx/>
                <a:latin typeface="Garamond" panose="02020404030301010803"/>
                <a:ea typeface="+mn-ea"/>
                <a:cs typeface="+mn-cs"/>
              </a:rPr>
              <a:t>Loss Function, </a:t>
            </a:r>
          </a:p>
          <a:p>
            <a:pPr marL="742950" marR="0" lvl="0" indent="-742950" algn="l" defTabSz="457200" rtl="0" eaLnBrk="1" fontAlgn="auto" latinLnBrk="0" hangingPunct="1">
              <a:lnSpc>
                <a:spcPct val="90000"/>
              </a:lnSpc>
              <a:spcBef>
                <a:spcPct val="0"/>
              </a:spcBef>
              <a:spcAft>
                <a:spcPts val="600"/>
              </a:spcAft>
              <a:buClrTx/>
              <a:buSzTx/>
              <a:buFont typeface="+mj-lt"/>
              <a:buAutoNum type="arabicPeriod"/>
              <a:tabLst/>
              <a:defRPr/>
            </a:pPr>
            <a:r>
              <a:rPr kumimoji="0" lang="en-US" sz="3700" b="0" i="0" u="none" strike="noStrike" kern="1200" cap="none" spc="0" normalizeH="0" baseline="0" noProof="0" dirty="0" err="1">
                <a:ln w="3175" cmpd="sng">
                  <a:noFill/>
                </a:ln>
                <a:solidFill>
                  <a:srgbClr val="0070C0"/>
                </a:solidFill>
                <a:effectLst/>
                <a:uLnTx/>
                <a:uFillTx/>
                <a:latin typeface="Garamond" panose="02020404030301010803"/>
                <a:ea typeface="+mn-ea"/>
                <a:cs typeface="+mn-cs"/>
              </a:rPr>
              <a:t>Optmizer</a:t>
            </a:r>
            <a:r>
              <a:rPr kumimoji="0" lang="en-US" sz="3700" b="0" i="0" u="none" strike="noStrike" kern="1200" cap="none" spc="0" normalizeH="0" baseline="0" noProof="0" dirty="0">
                <a:ln w="3175" cmpd="sng">
                  <a:noFill/>
                </a:ln>
                <a:solidFill>
                  <a:srgbClr val="0070C0"/>
                </a:solidFill>
                <a:effectLst/>
                <a:uLnTx/>
                <a:uFillTx/>
                <a:latin typeface="Garamond" panose="02020404030301010803"/>
                <a:ea typeface="+mn-ea"/>
                <a:cs typeface="+mn-cs"/>
              </a:rPr>
              <a:t>, </a:t>
            </a:r>
          </a:p>
          <a:p>
            <a:pPr marL="742950" marR="0" lvl="0" indent="-742950" algn="l" defTabSz="457200" rtl="0" eaLnBrk="1" fontAlgn="auto" latinLnBrk="0" hangingPunct="1">
              <a:lnSpc>
                <a:spcPct val="90000"/>
              </a:lnSpc>
              <a:spcBef>
                <a:spcPct val="0"/>
              </a:spcBef>
              <a:spcAft>
                <a:spcPts val="600"/>
              </a:spcAft>
              <a:buClrTx/>
              <a:buSzTx/>
              <a:buFont typeface="+mj-lt"/>
              <a:buAutoNum type="arabicPeriod"/>
              <a:tabLst/>
              <a:defRPr/>
            </a:pPr>
            <a:r>
              <a:rPr kumimoji="0" lang="en-US" sz="3700" b="0" i="0" u="none" strike="noStrike" kern="1200" cap="none" spc="0" normalizeH="0" baseline="0" noProof="0" dirty="0">
                <a:ln w="3175" cmpd="sng">
                  <a:noFill/>
                </a:ln>
                <a:solidFill>
                  <a:srgbClr val="0070C0"/>
                </a:solidFill>
                <a:effectLst/>
                <a:uLnTx/>
                <a:uFillTx/>
                <a:latin typeface="Garamond" panose="02020404030301010803"/>
                <a:ea typeface="+mn-ea"/>
                <a:cs typeface="+mn-cs"/>
              </a:rPr>
              <a:t>Epochs, </a:t>
            </a:r>
          </a:p>
          <a:p>
            <a:pPr marL="742950" marR="0" lvl="0" indent="-742950" algn="l" defTabSz="457200" rtl="0" eaLnBrk="1" fontAlgn="auto" latinLnBrk="0" hangingPunct="1">
              <a:lnSpc>
                <a:spcPct val="90000"/>
              </a:lnSpc>
              <a:spcBef>
                <a:spcPct val="0"/>
              </a:spcBef>
              <a:spcAft>
                <a:spcPts val="600"/>
              </a:spcAft>
              <a:buClrTx/>
              <a:buSzTx/>
              <a:buFont typeface="+mj-lt"/>
              <a:buAutoNum type="arabicPeriod"/>
              <a:tabLst/>
              <a:defRPr/>
            </a:pPr>
            <a:r>
              <a:rPr kumimoji="0" lang="en-US" sz="3700" b="0" i="0" u="none" strike="noStrike" kern="1200" cap="none" spc="0" normalizeH="0" baseline="0" noProof="0" dirty="0">
                <a:ln w="3175" cmpd="sng">
                  <a:noFill/>
                </a:ln>
                <a:solidFill>
                  <a:srgbClr val="0070C0"/>
                </a:solidFill>
                <a:effectLst/>
                <a:uLnTx/>
                <a:uFillTx/>
                <a:latin typeface="Garamond" panose="02020404030301010803"/>
                <a:ea typeface="+mn-ea"/>
                <a:cs typeface="+mn-cs"/>
              </a:rPr>
              <a:t>Early Stopping Criteria, and</a:t>
            </a:r>
          </a:p>
          <a:p>
            <a:pPr marL="742950" marR="0" lvl="0" indent="-742950" algn="l" defTabSz="457200" rtl="0" eaLnBrk="1" fontAlgn="auto" latinLnBrk="0" hangingPunct="1">
              <a:lnSpc>
                <a:spcPct val="90000"/>
              </a:lnSpc>
              <a:spcBef>
                <a:spcPct val="0"/>
              </a:spcBef>
              <a:spcAft>
                <a:spcPts val="600"/>
              </a:spcAft>
              <a:buClrTx/>
              <a:buSzTx/>
              <a:buFont typeface="+mj-lt"/>
              <a:buAutoNum type="arabicPeriod"/>
              <a:tabLst/>
              <a:defRPr/>
            </a:pPr>
            <a:r>
              <a:rPr kumimoji="0" lang="en-US" sz="3700" b="0" i="0" u="none" strike="noStrike" kern="1200" cap="none" spc="0" normalizeH="0" baseline="0" noProof="0" dirty="0">
                <a:ln w="3175" cmpd="sng">
                  <a:noFill/>
                </a:ln>
                <a:solidFill>
                  <a:srgbClr val="0070C0"/>
                </a:solidFill>
                <a:effectLst/>
                <a:uLnTx/>
                <a:uFillTx/>
                <a:latin typeface="Garamond" panose="02020404030301010803"/>
                <a:ea typeface="+mn-ea"/>
                <a:cs typeface="+mn-cs"/>
              </a:rPr>
              <a:t>Model Summary</a:t>
            </a:r>
          </a:p>
        </p:txBody>
      </p:sp>
      <p:sp useBgFill="1">
        <p:nvSpPr>
          <p:cNvPr id="24" name="Rectangle 23">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5" name="Picture 4" descr="Text&#10;&#10;Description automatically generated with medium confidence">
            <a:extLst>
              <a:ext uri="{FF2B5EF4-FFF2-40B4-BE49-F238E27FC236}">
                <a16:creationId xmlns:a16="http://schemas.microsoft.com/office/drawing/2014/main" id="{DB9C7C49-329B-4C5F-9D6B-350871DA6D96}"/>
              </a:ext>
            </a:extLst>
          </p:cNvPr>
          <p:cNvPicPr>
            <a:picLocks noChangeAspect="1"/>
          </p:cNvPicPr>
          <p:nvPr/>
        </p:nvPicPr>
        <p:blipFill>
          <a:blip r:embed="rId5"/>
          <a:stretch>
            <a:fillRect/>
          </a:stretch>
        </p:blipFill>
        <p:spPr>
          <a:xfrm>
            <a:off x="5094116" y="496090"/>
            <a:ext cx="6829164" cy="6153625"/>
          </a:xfrm>
          <a:prstGeom prst="rect">
            <a:avLst/>
          </a:prstGeom>
        </p:spPr>
      </p:pic>
      <p:sp>
        <p:nvSpPr>
          <p:cNvPr id="17" name="TextBox 16">
            <a:extLst>
              <a:ext uri="{FF2B5EF4-FFF2-40B4-BE49-F238E27FC236}">
                <a16:creationId xmlns:a16="http://schemas.microsoft.com/office/drawing/2014/main" id="{000994DB-285A-4523-9EDE-465720BF7456}"/>
              </a:ext>
            </a:extLst>
          </p:cNvPr>
          <p:cNvSpPr txBox="1"/>
          <p:nvPr/>
        </p:nvSpPr>
        <p:spPr>
          <a:xfrm>
            <a:off x="4795491" y="-3667"/>
            <a:ext cx="7393334" cy="369332"/>
          </a:xfrm>
          <a:prstGeom prst="rect">
            <a:avLst/>
          </a:prstGeom>
          <a:solidFill>
            <a:schemeClr val="accent6">
              <a:lumMod val="40000"/>
              <a:lumOff val="60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C3e Cont’d</a:t>
            </a: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9212848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AB478E-265B-4FD6-AF85-C53C34B9D19E}"/>
              </a:ext>
            </a:extLst>
          </p:cNvPr>
          <p:cNvSpPr txBox="1"/>
          <p:nvPr/>
        </p:nvSpPr>
        <p:spPr>
          <a:xfrm>
            <a:off x="849746" y="771298"/>
            <a:ext cx="10474036" cy="147732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nherit"/>
                <a:ea typeface="Calibri" panose="020F0502020204030204" pitchFamily="34" charset="0"/>
                <a:cs typeface="Times New Roman" panose="02020603050405020304" pitchFamily="18" charset="0"/>
              </a:rPr>
              <a:t>C3f. </a:t>
            </a:r>
            <a:r>
              <a:rPr kumimoji="0" lang="en-US" sz="1800" b="1" i="0" u="none" strike="noStrike" kern="1200" cap="none" spc="0" normalizeH="0" baseline="0" noProof="0" dirty="0">
                <a:ln>
                  <a:noFill/>
                </a:ln>
                <a:solidFill>
                  <a:srgbClr val="333333"/>
                </a:solidFill>
                <a:effectLst/>
                <a:uLnTx/>
                <a:uFillTx/>
                <a:latin typeface="inherit"/>
                <a:ea typeface="Calibri" panose="020F0502020204030204" pitchFamily="34" charset="0"/>
                <a:cs typeface="Times New Roman" panose="02020603050405020304" pitchFamily="18" charset="0"/>
              </a:rPr>
              <a:t>E</a:t>
            </a:r>
            <a:r>
              <a:rPr kumimoji="0" lang="en-US" sz="1800" b="1" i="0" u="none" strike="noStrike" kern="1200" cap="none" spc="0" normalizeH="0" baseline="0" noProof="0" dirty="0">
                <a:ln>
                  <a:noFill/>
                </a:ln>
                <a:solidFill>
                  <a:srgbClr val="333333"/>
                </a:solidFill>
                <a:effectLst/>
                <a:uLnTx/>
                <a:uFillTx/>
                <a:latin typeface="inherit"/>
                <a:ea typeface="+mn-ea"/>
                <a:cs typeface="+mn-cs"/>
              </a:rPr>
              <a:t>valuation Metric.  </a:t>
            </a:r>
            <a:r>
              <a:rPr kumimoji="0" lang="en-US" sz="1800" b="0" i="0" u="none" strike="noStrike" kern="1200" cap="none" spc="0" normalizeH="0" baseline="0" noProof="0" dirty="0">
                <a:ln>
                  <a:noFill/>
                </a:ln>
                <a:solidFill>
                  <a:srgbClr val="333333"/>
                </a:solidFill>
                <a:effectLst/>
                <a:uLnTx/>
                <a:uFillTx/>
                <a:latin typeface="inherit"/>
                <a:ea typeface="Calibri" panose="020F0502020204030204" pitchFamily="34" charset="0"/>
                <a:cs typeface="Times New Roman" panose="02020603050405020304" pitchFamily="18" charset="0"/>
              </a:rPr>
              <a:t>You can use “accuracy” as the metric to evaluate how well your NN can classify comments based on sentiment with your training dataset. With your test set, you can use ‘accuracy’ to determine if your model was at risk for overfitting.  Then tell the evaluator your accuracy scores after training e.g., training accuracy(</a:t>
            </a:r>
            <a:r>
              <a:rPr kumimoji="0" lang="en-US" sz="1800" b="0" i="0" u="none" strike="noStrike" kern="1200" cap="none" spc="0" normalizeH="0" baseline="0" noProof="0" dirty="0">
                <a:ln>
                  <a:noFill/>
                </a:ln>
                <a:solidFill>
                  <a:srgbClr val="C00000"/>
                </a:solidFill>
                <a:effectLst/>
                <a:uLnTx/>
                <a:uFillTx/>
                <a:latin typeface="inherit"/>
                <a:ea typeface="Calibri" panose="020F0502020204030204" pitchFamily="34" charset="0"/>
                <a:cs typeface="Times New Roman" panose="02020603050405020304" pitchFamily="18" charset="0"/>
              </a:rPr>
              <a:t>95%</a:t>
            </a:r>
            <a:r>
              <a:rPr kumimoji="0" lang="en-US" sz="1800" b="0" i="0" u="none" strike="noStrike" kern="1200" cap="none" spc="0" normalizeH="0" baseline="0" noProof="0" dirty="0">
                <a:ln>
                  <a:noFill/>
                </a:ln>
                <a:solidFill>
                  <a:srgbClr val="333333"/>
                </a:solidFill>
                <a:effectLst/>
                <a:uLnTx/>
                <a:uFillTx/>
                <a:latin typeface="inherit"/>
                <a:ea typeface="Calibri" panose="020F0502020204030204" pitchFamily="34" charset="0"/>
                <a:cs typeface="Times New Roman" panose="02020603050405020304" pitchFamily="18" charset="0"/>
              </a:rPr>
              <a:t>), validation accuracy(</a:t>
            </a:r>
            <a:r>
              <a:rPr kumimoji="0" lang="en-US" sz="1800" b="0" i="0" u="none" strike="noStrike" kern="1200" cap="none" spc="0" normalizeH="0" baseline="0" noProof="0" dirty="0">
                <a:ln>
                  <a:noFill/>
                </a:ln>
                <a:solidFill>
                  <a:srgbClr val="C00000"/>
                </a:solidFill>
                <a:effectLst/>
                <a:uLnTx/>
                <a:uFillTx/>
                <a:latin typeface="inherit"/>
                <a:ea typeface="Calibri" panose="020F0502020204030204" pitchFamily="34" charset="0"/>
                <a:cs typeface="Times New Roman" panose="02020603050405020304" pitchFamily="18" charset="0"/>
              </a:rPr>
              <a:t>85%</a:t>
            </a:r>
            <a:r>
              <a:rPr kumimoji="0" lang="en-US" sz="1800" b="0" i="0" u="none" strike="noStrike" kern="1200" cap="none" spc="0" normalizeH="0" baseline="0" noProof="0" dirty="0">
                <a:ln>
                  <a:noFill/>
                </a:ln>
                <a:solidFill>
                  <a:srgbClr val="333333"/>
                </a:solidFill>
                <a:effectLst/>
                <a:uLnTx/>
                <a:uFillTx/>
                <a:latin typeface="inherit"/>
                <a:ea typeface="Calibri" panose="020F0502020204030204" pitchFamily="34" charset="0"/>
                <a:cs typeface="Times New Roman" panose="02020603050405020304" pitchFamily="18" charset="0"/>
              </a:rPr>
              <a:t>), and testing accuracy (</a:t>
            </a:r>
            <a:r>
              <a:rPr kumimoji="0" lang="en-US" sz="1800" b="0" i="0" u="none" strike="noStrike" kern="1200" cap="none" spc="0" normalizeH="0" baseline="0" noProof="0" dirty="0">
                <a:ln>
                  <a:noFill/>
                </a:ln>
                <a:solidFill>
                  <a:srgbClr val="C00000"/>
                </a:solidFill>
                <a:effectLst/>
                <a:uLnTx/>
                <a:uFillTx/>
                <a:latin typeface="inherit"/>
                <a:ea typeface="Calibri" panose="020F0502020204030204" pitchFamily="34" charset="0"/>
                <a:cs typeface="Times New Roman" panose="02020603050405020304" pitchFamily="18" charset="0"/>
              </a:rPr>
              <a:t>81%</a:t>
            </a:r>
            <a:r>
              <a:rPr kumimoji="0" lang="en-US" sz="1800" b="0" i="0" u="none" strike="noStrike" kern="1200" cap="none" spc="0" normalizeH="0" baseline="0" noProof="0" dirty="0">
                <a:ln>
                  <a:noFill/>
                </a:ln>
                <a:solidFill>
                  <a:srgbClr val="333333"/>
                </a:solidFill>
                <a:effectLst/>
                <a:uLnTx/>
                <a:uFillTx/>
                <a:latin typeface="inherit"/>
                <a:ea typeface="Calibri" panose="020F0502020204030204" pitchFamily="34" charset="0"/>
                <a:cs typeface="Times New Roman" panose="02020603050405020304" pitchFamily="18" charset="0"/>
              </a:rPr>
              <a:t>).</a:t>
            </a:r>
            <a:endPar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pic>
        <p:nvPicPr>
          <p:cNvPr id="8" name="Picture 7">
            <a:extLst>
              <a:ext uri="{FF2B5EF4-FFF2-40B4-BE49-F238E27FC236}">
                <a16:creationId xmlns:a16="http://schemas.microsoft.com/office/drawing/2014/main" id="{BA820425-C42B-4DA9-8D0D-EC792035C8A7}"/>
              </a:ext>
            </a:extLst>
          </p:cNvPr>
          <p:cNvPicPr>
            <a:picLocks noChangeAspect="1"/>
          </p:cNvPicPr>
          <p:nvPr/>
        </p:nvPicPr>
        <p:blipFill>
          <a:blip r:embed="rId2"/>
          <a:stretch>
            <a:fillRect/>
          </a:stretch>
        </p:blipFill>
        <p:spPr>
          <a:xfrm>
            <a:off x="1902692" y="2248626"/>
            <a:ext cx="7601527" cy="1926211"/>
          </a:xfrm>
          <a:prstGeom prst="rect">
            <a:avLst/>
          </a:prstGeom>
        </p:spPr>
      </p:pic>
      <p:sp>
        <p:nvSpPr>
          <p:cNvPr id="5" name="TextBox 4">
            <a:extLst>
              <a:ext uri="{FF2B5EF4-FFF2-40B4-BE49-F238E27FC236}">
                <a16:creationId xmlns:a16="http://schemas.microsoft.com/office/drawing/2014/main" id="{6AE50AB3-5F2D-47D0-982D-738F2DD744E7}"/>
              </a:ext>
            </a:extLst>
          </p:cNvPr>
          <p:cNvSpPr txBox="1"/>
          <p:nvPr/>
        </p:nvSpPr>
        <p:spPr>
          <a:xfrm>
            <a:off x="1087885" y="4538186"/>
            <a:ext cx="10474036"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Helvetica Neue"/>
                <a:ea typeface="+mn-ea"/>
                <a:cs typeface="+mn-cs"/>
              </a:rPr>
              <a:t>Classification accuracy </a:t>
            </a:r>
            <a:r>
              <a:rPr kumimoji="0" lang="en-US" sz="1800" b="0" i="0" u="none" strike="noStrike" kern="1200" cap="none" spc="0" normalizeH="0" baseline="0" noProof="0" dirty="0">
                <a:ln>
                  <a:noFill/>
                </a:ln>
                <a:solidFill>
                  <a:srgbClr val="333333"/>
                </a:solidFill>
                <a:effectLst/>
                <a:uLnTx/>
                <a:uFillTx/>
                <a:latin typeface="Helvetica Neue"/>
                <a:ea typeface="+mn-ea"/>
                <a:cs typeface="+mn-cs"/>
              </a:rPr>
              <a:t>is the ratio of the number of correct predictions to the total number of input samples. This means that, after the model has gone through training, it can correctly predict the output based on the input about 80% of the time.</a:t>
            </a: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60539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3A1CD5-E410-4841-8A37-EFCD88326F6C}"/>
              </a:ext>
            </a:extLst>
          </p:cNvPr>
          <p:cNvSpPr txBox="1"/>
          <p:nvPr/>
        </p:nvSpPr>
        <p:spPr>
          <a:xfrm>
            <a:off x="863600" y="614832"/>
            <a:ext cx="10464800" cy="2308324"/>
          </a:xfrm>
          <a:prstGeom prst="rect">
            <a:avLst/>
          </a:prstGeom>
          <a:noFill/>
        </p:spPr>
        <p:txBody>
          <a:bodyPr wrap="square">
            <a:spAutoFit/>
          </a:bodyPr>
          <a:lstStyle/>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inherit"/>
                <a:ea typeface="+mn-ea"/>
                <a:cs typeface="+mn-cs"/>
              </a:rPr>
              <a:t>Part IV:  Model Evaluation</a:t>
            </a: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D.  Evaluate the model training process and its relevant outcomes by doing the following:</a:t>
            </a:r>
          </a:p>
          <a:p>
            <a:pPr marL="4572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1.  Discuss the impact of using stopping criteria instead of defining the number of epochs, including a screenshot showing the final training epoch.</a:t>
            </a:r>
          </a:p>
          <a:p>
            <a:pPr marL="4572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2.  Provide visualizations of the model’s training process, including a line graph of the loss and chosen evaluation metric.</a:t>
            </a:r>
          </a:p>
          <a:p>
            <a:pPr marL="4572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3.  Assess the fitness of the model and any measures taken to address overfitting.</a:t>
            </a:r>
          </a:p>
          <a:p>
            <a:pPr marL="4572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4.  Discuss the predictive accuracy of the trained network.</a:t>
            </a:r>
          </a:p>
        </p:txBody>
      </p:sp>
      <p:sp>
        <p:nvSpPr>
          <p:cNvPr id="5" name="TextBox 4">
            <a:extLst>
              <a:ext uri="{FF2B5EF4-FFF2-40B4-BE49-F238E27FC236}">
                <a16:creationId xmlns:a16="http://schemas.microsoft.com/office/drawing/2014/main" id="{25DDCE8E-5DF1-47BE-948F-0E6432C6FD84}"/>
              </a:ext>
            </a:extLst>
          </p:cNvPr>
          <p:cNvSpPr txBox="1"/>
          <p:nvPr/>
        </p:nvSpPr>
        <p:spPr>
          <a:xfrm>
            <a:off x="628073" y="2912612"/>
            <a:ext cx="10778836" cy="3139321"/>
          </a:xfrm>
          <a:prstGeom prst="rect">
            <a:avLst/>
          </a:prstGeom>
          <a:noFill/>
        </p:spPr>
        <p:txBody>
          <a:bodyPr wrap="square">
            <a:spAutoFit/>
          </a:bodyPr>
          <a:lstStyle/>
          <a:p>
            <a:pPr marL="4572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nherit"/>
                <a:ea typeface="+mn-ea"/>
                <a:cs typeface="+mn-cs"/>
              </a:rPr>
              <a:t>D1.</a:t>
            </a:r>
            <a:r>
              <a:rPr kumimoji="0" lang="en-US" sz="1800" b="0" i="0" u="none" strike="noStrike" kern="1200" cap="none" spc="0" normalizeH="0" baseline="0" noProof="0" dirty="0">
                <a:ln>
                  <a:noFill/>
                </a:ln>
                <a:solidFill>
                  <a:srgbClr val="333333"/>
                </a:solidFill>
                <a:effectLst/>
                <a:uLnTx/>
                <a:uFillTx/>
                <a:latin typeface="inherit"/>
                <a:ea typeface="+mn-ea"/>
                <a:cs typeface="+mn-cs"/>
              </a:rPr>
              <a:t>  </a:t>
            </a:r>
            <a:r>
              <a:rPr kumimoji="0" lang="en-US" sz="1800" b="1" i="0" u="none" strike="noStrike" kern="1200" cap="none" spc="0" normalizeH="0" baseline="0" noProof="0" dirty="0">
                <a:ln>
                  <a:noFill/>
                </a:ln>
                <a:solidFill>
                  <a:srgbClr val="333333"/>
                </a:solidFill>
                <a:effectLst/>
                <a:uLnTx/>
                <a:uFillTx/>
                <a:latin typeface="inherit"/>
                <a:ea typeface="+mn-ea"/>
                <a:cs typeface="+mn-cs"/>
              </a:rPr>
              <a:t>Discuss the impact of using stopping criteria instead of defining the number of epochs, including a screenshot showing the final training epoch. </a:t>
            </a:r>
          </a:p>
          <a:p>
            <a:pPr marL="514350" marR="0" lvl="0" indent="-28575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333333"/>
                </a:solidFill>
                <a:latin typeface="inherit"/>
              </a:rPr>
              <a:t>W</a:t>
            </a:r>
            <a:r>
              <a:rPr kumimoji="0" lang="en-US" sz="1800" b="0" i="0" u="none" strike="noStrike" kern="1200" cap="none" spc="0" normalizeH="0" baseline="0" noProof="0" dirty="0">
                <a:ln>
                  <a:noFill/>
                </a:ln>
                <a:solidFill>
                  <a:srgbClr val="333333"/>
                </a:solidFill>
                <a:effectLst/>
                <a:uLnTx/>
                <a:uFillTx/>
                <a:latin typeface="inherit"/>
                <a:ea typeface="+mn-ea"/>
                <a:cs typeface="+mn-cs"/>
              </a:rPr>
              <a:t>hen you provide the number of epochs say 10, the model will continue to get trained from the first epoch to the max epoch provided. </a:t>
            </a:r>
          </a:p>
          <a:p>
            <a:pPr marL="514350" marR="0" lvl="0" indent="-28575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Sometimes validation scores drop, and the epoch training continues. </a:t>
            </a:r>
          </a:p>
          <a:p>
            <a:pPr marL="514350" marR="0" lvl="0" indent="-28575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Providing a higher epoch could be an option but how do you know how much more you need? </a:t>
            </a:r>
          </a:p>
          <a:p>
            <a:pPr marL="514350" marR="0" lvl="0" indent="-28575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So, the smarter idea is to use an early stopping monitor to stop the training as soon as the validation score isn’t improving. </a:t>
            </a:r>
          </a:p>
          <a:p>
            <a:pPr marL="514350" marR="0" lvl="0" indent="-28575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The monitor takes an argument called patience, which is how many epochs the model can go without improving before you stop training, generally, 2 or 3 is a good value for patience. </a:t>
            </a:r>
          </a:p>
          <a:p>
            <a:pPr marL="514350" marR="0" lvl="0" indent="-28575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You can pass the early stopping monitor to the fit function under an argument called callbacks.  </a:t>
            </a:r>
            <a:endParaRPr kumimoji="0" lang="en-US" sz="1800" b="0" i="0" u="none" strike="noStrike" kern="1200" cap="none" spc="0" normalizeH="0" baseline="0" noProof="0" dirty="0">
              <a:ln>
                <a:noFill/>
              </a:ln>
              <a:solidFill>
                <a:srgbClr val="333333"/>
              </a:solidFill>
              <a:effectLst/>
              <a:uLnTx/>
              <a:uFillTx/>
              <a:latin typeface="Lato" panose="020F0502020204030203" pitchFamily="34" charset="0"/>
              <a:ea typeface="+mn-ea"/>
              <a:cs typeface="+mn-cs"/>
            </a:endParaRPr>
          </a:p>
        </p:txBody>
      </p:sp>
    </p:spTree>
    <p:extLst>
      <p:ext uri="{BB962C8B-B14F-4D97-AF65-F5344CB8AC3E}">
        <p14:creationId xmlns:p14="http://schemas.microsoft.com/office/powerpoint/2010/main" val="23832172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62FF1B-69D3-4050-8063-D660720A650F}"/>
              </a:ext>
            </a:extLst>
          </p:cNvPr>
          <p:cNvSpPr txBox="1"/>
          <p:nvPr/>
        </p:nvSpPr>
        <p:spPr>
          <a:xfrm>
            <a:off x="639193" y="729495"/>
            <a:ext cx="3391270" cy="1384995"/>
          </a:xfrm>
          <a:prstGeom prst="rect">
            <a:avLst/>
          </a:prstGeom>
          <a:solidFill>
            <a:schemeClr val="accent6">
              <a:lumMod val="40000"/>
              <a:lumOff val="60000"/>
            </a:schemeClr>
          </a:solidFill>
        </p:spPr>
        <p:txBody>
          <a:bodyPr wrap="square">
            <a:spAutoFit/>
          </a:bodyPr>
          <a:lstStyle/>
          <a:p>
            <a:pPr algn="ctr"/>
            <a:r>
              <a:rPr kumimoji="0" lang="en-US" sz="28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How to create </a:t>
            </a:r>
            <a:r>
              <a:rPr kumimoji="0" lang="en-US" sz="28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Keras</a:t>
            </a:r>
            <a:r>
              <a:rPr kumimoji="0" lang="en-US" sz="28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Sequential Neural Network in R</a:t>
            </a:r>
            <a:endParaRPr lang="en-US" sz="2800" b="1" dirty="0"/>
          </a:p>
        </p:txBody>
      </p:sp>
      <p:pic>
        <p:nvPicPr>
          <p:cNvPr id="1027" name="Picture 4">
            <a:extLst>
              <a:ext uri="{FF2B5EF4-FFF2-40B4-BE49-F238E27FC236}">
                <a16:creationId xmlns:a16="http://schemas.microsoft.com/office/drawing/2014/main" id="{08F1A444-99FA-DD78-D54D-E645C3053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8116" y="729495"/>
            <a:ext cx="7062831" cy="539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4D4D0EA0-109A-8D2B-655A-C0E52FCE8561}"/>
              </a:ext>
            </a:extLst>
          </p:cNvPr>
          <p:cNvSpPr txBox="1"/>
          <p:nvPr/>
        </p:nvSpPr>
        <p:spPr>
          <a:xfrm>
            <a:off x="639193" y="4660229"/>
            <a:ext cx="3491560" cy="1200329"/>
          </a:xfrm>
          <a:prstGeom prst="rect">
            <a:avLst/>
          </a:prstGeom>
          <a:noFill/>
        </p:spPr>
        <p:txBody>
          <a:bodyPr wrap="square">
            <a:spAutoFit/>
          </a:bodyPr>
          <a:lstStyle/>
          <a:p>
            <a:r>
              <a:rPr kumimoji="0" lang="en-US" sz="1800" i="0" u="none" strike="noStrike" kern="1200" cap="none" spc="0" normalizeH="0" baseline="0" noProof="0" dirty="0" err="1">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Bharatendra</a:t>
            </a:r>
            <a:r>
              <a:rPr kumimoji="0" lang="en-US" sz="1800"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 Rai (</a:t>
            </a:r>
            <a:r>
              <a:rPr kumimoji="0" lang="en-US" sz="1800" i="0" u="none" strike="noStrike" kern="1200" cap="none" spc="0" normalizeH="0" baseline="0" noProof="0" dirty="0" err="1">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n.d</a:t>
            </a:r>
            <a:r>
              <a:rPr kumimoji="0" lang="en-US" sz="1800"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 Deep Learning with </a:t>
            </a:r>
            <a:r>
              <a:rPr kumimoji="0" lang="en-US" sz="1800" i="0" u="none" strike="noStrike" kern="1200" cap="none" spc="0" normalizeH="0" baseline="0" noProof="0" dirty="0" err="1">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Keras</a:t>
            </a:r>
            <a:r>
              <a:rPr kumimoji="0" lang="en-US" sz="1800"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 &amp; TensorFlow in R.  How to create </a:t>
            </a:r>
            <a:r>
              <a:rPr kumimoji="0" lang="en-US" sz="1800" i="0" u="none" strike="noStrike" kern="1200" cap="none" spc="0" normalizeH="0" baseline="0" noProof="0" dirty="0" err="1">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Keras</a:t>
            </a:r>
            <a:r>
              <a:rPr kumimoji="0" lang="en-US" sz="1800"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Sequential Model in R</a:t>
            </a: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kumimoji="0" lang="en-US" sz="180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86E81053-9D2F-3116-CB26-352417666464}"/>
              </a:ext>
            </a:extLst>
          </p:cNvPr>
          <p:cNvSpPr txBox="1"/>
          <p:nvPr/>
        </p:nvSpPr>
        <p:spPr>
          <a:xfrm>
            <a:off x="1001053" y="2911885"/>
            <a:ext cx="2299855" cy="646331"/>
          </a:xfrm>
          <a:prstGeom prst="rect">
            <a:avLst/>
          </a:prstGeom>
          <a:noFill/>
        </p:spPr>
        <p:txBody>
          <a:bodyPr wrap="square">
            <a:spAutoFit/>
          </a:bodyPr>
          <a:lstStyle/>
          <a:p>
            <a:pPr marL="0" marR="0">
              <a:spcBef>
                <a:spcPts val="0"/>
              </a:spcBef>
              <a:spcAft>
                <a:spcPts val="0"/>
              </a:spcAft>
            </a:pPr>
            <a:r>
              <a:rPr lang="en-US" sz="3600" b="1" dirty="0">
                <a:solidFill>
                  <a:srgbClr val="C00000"/>
                </a:solidFill>
                <a:effectLst/>
                <a:latin typeface="Calibri" panose="020F0502020204030204" pitchFamily="34" charset="0"/>
                <a:ea typeface="Calibri" panose="020F0502020204030204" pitchFamily="34" charset="0"/>
              </a:rPr>
              <a:t>Method 1:</a:t>
            </a:r>
            <a:endParaRPr lang="en-US" sz="3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8811376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D7DC79-BC97-4C9B-B8B6-36C5891E192F}"/>
              </a:ext>
            </a:extLst>
          </p:cNvPr>
          <p:cNvSpPr txBox="1"/>
          <p:nvPr/>
        </p:nvSpPr>
        <p:spPr>
          <a:xfrm>
            <a:off x="1149531" y="843026"/>
            <a:ext cx="10058400" cy="430887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inherit"/>
                <a:ea typeface="Calibri" panose="020F0502020204030204" pitchFamily="34" charset="0"/>
                <a:cs typeface="Times New Roman" panose="02020603050405020304" pitchFamily="18" charset="0"/>
              </a:rPr>
              <a:t>D2. </a:t>
            </a:r>
            <a:r>
              <a:rPr kumimoji="0" lang="en-US" sz="2000" b="1" i="0" u="none" strike="noStrike" kern="1200" cap="none" spc="0" normalizeH="0" baseline="0" noProof="0" dirty="0">
                <a:ln>
                  <a:noFill/>
                </a:ln>
                <a:solidFill>
                  <a:srgbClr val="333333"/>
                </a:solidFill>
                <a:effectLst/>
                <a:uLnTx/>
                <a:uFillTx/>
                <a:latin typeface="inherit"/>
                <a:ea typeface="Calibri" panose="020F0502020204030204" pitchFamily="34" charset="0"/>
                <a:cs typeface="Times New Roman" panose="02020603050405020304" pitchFamily="18" charset="0"/>
              </a:rPr>
              <a:t>Assess the fitness of the model and any measures taken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latin typeface="inherit"/>
                <a:ea typeface="Calibri" panose="020F0502020204030204" pitchFamily="34" charset="0"/>
                <a:cs typeface="Times New Roman" panose="02020603050405020304" pitchFamily="18" charset="0"/>
              </a:rPr>
              <a:t>	to address overfitting and underfitting.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333333"/>
              </a:solidFill>
              <a:effectLst/>
              <a:uLnTx/>
              <a:uFillTx/>
              <a:latin typeface="inherit"/>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inherit"/>
                <a:ea typeface="Calibri" panose="020F0502020204030204" pitchFamily="34" charset="0"/>
                <a:cs typeface="Times New Roman" panose="02020603050405020304" pitchFamily="18" charset="0"/>
              </a:rPr>
              <a:t>Overfitting</a:t>
            </a:r>
            <a:r>
              <a:rPr kumimoji="0" lang="en-US" sz="1800" b="0" i="0" u="none" strike="noStrike" kern="1200" cap="none" spc="0" normalizeH="0" baseline="0" noProof="0" dirty="0">
                <a:ln>
                  <a:noFill/>
                </a:ln>
                <a:solidFill>
                  <a:srgbClr val="0070C0"/>
                </a:solidFill>
                <a:effectLst/>
                <a:uLnTx/>
                <a:uFillTx/>
                <a:latin typeface="inherit"/>
                <a:ea typeface="Calibri" panose="020F0502020204030204" pitchFamily="34" charset="0"/>
                <a:cs typeface="Times New Roman" panose="02020603050405020304" pitchFamily="18"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inherit"/>
                <a:ea typeface="Calibri" panose="020F0502020204030204" pitchFamily="34" charset="0"/>
                <a:cs typeface="Times New Roman" panose="02020603050405020304" pitchFamily="18" charset="0"/>
              </a:rPr>
              <a:t>M</a:t>
            </a:r>
            <a:r>
              <a:rPr lang="en-US" sz="1800" dirty="0">
                <a:effectLst/>
                <a:latin typeface="Calibri" panose="020F0502020204030204" pitchFamily="34" charset="0"/>
                <a:ea typeface="Calibri" panose="020F0502020204030204" pitchFamily="34" charset="0"/>
                <a:cs typeface="Times New Roman" panose="02020603050405020304" pitchFamily="18" charset="0"/>
              </a:rPr>
              <a:t>eans that the model has paid too much attention to the training data so much that it cannot adapt to new data.  In other words, the model learns the training dataset too well that it performs so well on the training dataset but does not perform well on the testing dataset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inherit"/>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inherit"/>
                <a:ea typeface="Calibri" panose="020F0502020204030204" pitchFamily="34" charset="0"/>
                <a:cs typeface="Times New Roman" panose="02020603050405020304" pitchFamily="18" charset="0"/>
              </a:rPr>
              <a:t>Measures that you can take to avoid overfitting may include: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inherit"/>
                <a:ea typeface="Calibri" panose="020F0502020204030204" pitchFamily="34" charset="0"/>
                <a:cs typeface="Times New Roman" panose="02020603050405020304" pitchFamily="18" charset="0"/>
              </a:rPr>
              <a:t>Starting first with a smaller network and then increasing the capacity of the network as it seems to improve by adding more layers and nodes to the layers.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inherit"/>
                <a:ea typeface="Calibri" panose="020F0502020204030204" pitchFamily="34" charset="0"/>
                <a:cs typeface="Times New Roman" panose="02020603050405020304" pitchFamily="18" charset="0"/>
              </a:rPr>
              <a:t>Y</a:t>
            </a:r>
            <a:r>
              <a:rPr kumimoji="0" lang="en-US" sz="1800" b="0" i="0" u="none" strike="noStrike" kern="1200" cap="none" spc="0" normalizeH="0" baseline="0" noProof="0" dirty="0" err="1">
                <a:ln>
                  <a:noFill/>
                </a:ln>
                <a:solidFill>
                  <a:prstClr val="black"/>
                </a:solidFill>
                <a:effectLst/>
                <a:uLnTx/>
                <a:uFillTx/>
                <a:latin typeface="inherit"/>
                <a:ea typeface="Calibri" panose="020F0502020204030204" pitchFamily="34" charset="0"/>
                <a:cs typeface="Times New Roman" panose="02020603050405020304" pitchFamily="18" charset="0"/>
              </a:rPr>
              <a:t>ou</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can reduce the number of epochs to prevent the risk of overfitting the model</a:t>
            </a:r>
            <a:r>
              <a:rPr lang="en-US" dirty="0">
                <a:solidFill>
                  <a:prstClr val="black"/>
                </a:solidFill>
                <a:latin typeface="inherit"/>
                <a:ea typeface="Calibri" panose="020F0502020204030204" pitchFamily="34" charset="0"/>
                <a:cs typeface="Times New Roman" panose="02020603050405020304" pitchFamily="18" charset="0"/>
              </a:rPr>
              <a:t> or set up the stopping criteria.</a:t>
            </a:r>
            <a:endParaRPr kumimoji="0" lang="en-US" sz="1800" b="0" i="0" u="none" strike="noStrike" kern="1200" cap="none" spc="0" normalizeH="0" baseline="0" noProof="0" dirty="0">
              <a:ln>
                <a:noFill/>
              </a:ln>
              <a:solidFill>
                <a:srgbClr val="333333"/>
              </a:solidFill>
              <a:effectLst/>
              <a:uLnTx/>
              <a:uFillTx/>
              <a:latin typeface="inherit"/>
              <a:ea typeface="Calibri" panose="020F0502020204030204" pitchFamily="34" charset="0"/>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Let the evaluator know how your model can be further improved may be by providing more data for training and optimizing the network further (Brownlee, 2019).</a:t>
            </a:r>
            <a:endParaRPr lang="en-US" dirty="0">
              <a:solidFill>
                <a:prstClr val="black"/>
              </a:solidFill>
              <a:latin typeface="inheri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52907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97CCF7-F448-4F56-AA21-292E6BE4E951}"/>
              </a:ext>
            </a:extLst>
          </p:cNvPr>
          <p:cNvSpPr txBox="1"/>
          <p:nvPr/>
        </p:nvSpPr>
        <p:spPr>
          <a:xfrm>
            <a:off x="849298" y="822949"/>
            <a:ext cx="10493404" cy="4702506"/>
          </a:xfrm>
          <a:prstGeom prst="rect">
            <a:avLst/>
          </a:prstGeom>
          <a:noFill/>
        </p:spPr>
        <p:txBody>
          <a:bodyPr wrap="square">
            <a:spAutoFit/>
          </a:bodyPr>
          <a:lstStyle/>
          <a:p>
            <a:r>
              <a:rPr lang="en-US" b="1" dirty="0">
                <a:solidFill>
                  <a:srgbClr val="333333"/>
                </a:solidFill>
                <a:latin typeface="inherit"/>
                <a:ea typeface="Calibri" panose="020F0502020204030204" pitchFamily="34" charset="0"/>
                <a:cs typeface="Times New Roman" panose="02020603050405020304" pitchFamily="18" charset="0"/>
              </a:rPr>
              <a:t>D2 Cont’d</a:t>
            </a:r>
          </a:p>
          <a:p>
            <a:endParaRPr lang="en-US" b="1" dirty="0">
              <a:solidFill>
                <a:srgbClr val="333333"/>
              </a:solidFill>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Underfitting</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Underfitting on the other hand means that the model is unable to capture the trend/pattern or the fundamental logic of the data.   </a:t>
            </a:r>
          </a:p>
          <a:p>
            <a:pPr marL="0" marR="0">
              <a:lnSpc>
                <a:spcPct val="107000"/>
              </a:lnSpc>
              <a:spcBef>
                <a:spcPts val="0"/>
              </a:spcBef>
              <a:spcAft>
                <a:spcPts val="800"/>
              </a:spcAft>
            </a:pPr>
            <a:r>
              <a:rPr lang="en-US" sz="18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Measures to address underfitting may include:</a:t>
            </a:r>
            <a:endPar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the accuracy of the validation data being is low about 50% or less, it undermines the fitness of this model.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the value of loss for the validation data has not decreased at the same pace as the value of loss for the training, it further undermines the fitness of the model. As a result, you want to take some measures to fit the model.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One method is to insert a dropout layer between the hidden dense layers so that several layer outputs dropped out randomly, which has the effect of each update to a layer being performed with a different view of the configured layer during training. </a:t>
            </a:r>
          </a:p>
        </p:txBody>
      </p:sp>
    </p:spTree>
    <p:extLst>
      <p:ext uri="{BB962C8B-B14F-4D97-AF65-F5344CB8AC3E}">
        <p14:creationId xmlns:p14="http://schemas.microsoft.com/office/powerpoint/2010/main" val="7950755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BDA4E0-B04C-A25A-49D4-7C8FF474E16C}"/>
              </a:ext>
            </a:extLst>
          </p:cNvPr>
          <p:cNvSpPr txBox="1"/>
          <p:nvPr/>
        </p:nvSpPr>
        <p:spPr>
          <a:xfrm>
            <a:off x="907869" y="795884"/>
            <a:ext cx="10535194" cy="968278"/>
          </a:xfrm>
          <a:prstGeom prst="rect">
            <a:avLst/>
          </a:prstGeom>
          <a:noFill/>
        </p:spPr>
        <p:txBody>
          <a:bodyPr wrap="square">
            <a:spAutoFit/>
          </a:bodyPr>
          <a:lstStyle/>
          <a:p>
            <a:pPr marL="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they want, you to provide evidence of an improved model.  What was accuracy score on the training and test data sets before it improved to what you currently have. </a:t>
            </a:r>
          </a:p>
          <a:p>
            <a:pPr marL="0" marR="0">
              <a:lnSpc>
                <a:spcPct val="107000"/>
              </a:lnSpc>
              <a:spcBef>
                <a:spcPts val="0"/>
              </a:spcBef>
              <a:spcAft>
                <a:spcPts val="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Example: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E29E277C-184B-5036-5B49-9CCF06CF4389}"/>
              </a:ext>
            </a:extLst>
          </p:cNvPr>
          <p:cNvGraphicFramePr>
            <a:graphicFrameLocks noGrp="1"/>
          </p:cNvGraphicFramePr>
          <p:nvPr>
            <p:extLst>
              <p:ext uri="{D42A27DB-BD31-4B8C-83A1-F6EECF244321}">
                <p14:modId xmlns:p14="http://schemas.microsoft.com/office/powerpoint/2010/main" val="2259781463"/>
              </p:ext>
            </p:extLst>
          </p:nvPr>
        </p:nvGraphicFramePr>
        <p:xfrm>
          <a:off x="2220685" y="1598699"/>
          <a:ext cx="7210698" cy="1074830"/>
        </p:xfrm>
        <a:graphic>
          <a:graphicData uri="http://schemas.openxmlformats.org/drawingml/2006/table">
            <a:tbl>
              <a:tblPr firstRow="1" firstCol="1" bandRow="1"/>
              <a:tblGrid>
                <a:gridCol w="3003761">
                  <a:extLst>
                    <a:ext uri="{9D8B030D-6E8A-4147-A177-3AD203B41FA5}">
                      <a16:colId xmlns:a16="http://schemas.microsoft.com/office/drawing/2014/main" val="1905271092"/>
                    </a:ext>
                  </a:extLst>
                </a:gridCol>
                <a:gridCol w="2255954">
                  <a:extLst>
                    <a:ext uri="{9D8B030D-6E8A-4147-A177-3AD203B41FA5}">
                      <a16:colId xmlns:a16="http://schemas.microsoft.com/office/drawing/2014/main" val="1155303449"/>
                    </a:ext>
                  </a:extLst>
                </a:gridCol>
                <a:gridCol w="1950983">
                  <a:extLst>
                    <a:ext uri="{9D8B030D-6E8A-4147-A177-3AD203B41FA5}">
                      <a16:colId xmlns:a16="http://schemas.microsoft.com/office/drawing/2014/main" val="347907730"/>
                    </a:ext>
                  </a:extLst>
                </a:gridCol>
              </a:tblGrid>
              <a:tr h="214966">
                <a:tc>
                  <a:txBody>
                    <a:bodyPr/>
                    <a:lstStyle/>
                    <a:p>
                      <a:pPr marL="0" marR="0" algn="ctr">
                        <a:lnSpc>
                          <a:spcPct val="107000"/>
                        </a:lnSpc>
                        <a:spcBef>
                          <a:spcPts val="0"/>
                        </a:spcBef>
                        <a:spcAft>
                          <a:spcPts val="0"/>
                        </a:spcAft>
                      </a:pPr>
                      <a:r>
                        <a:rPr lang="en-US" sz="1200" b="1" kern="0">
                          <a:solidFill>
                            <a:srgbClr val="555555"/>
                          </a:solidFill>
                          <a:effectLst/>
                          <a:latin typeface="Calibri" panose="020F0502020204030204" pitchFamily="34" charset="0"/>
                          <a:ea typeface="Calibri" panose="020F0502020204030204" pitchFamily="34" charset="0"/>
                          <a:cs typeface="Calibri" panose="020F0502020204030204" pitchFamily="34" charset="0"/>
                        </a:rPr>
                        <a:t>Initial Model Performance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200" b="1" kern="0">
                          <a:solidFill>
                            <a:srgbClr val="000000"/>
                          </a:solidFill>
                          <a:effectLst/>
                          <a:latin typeface="Calibri" panose="020F0502020204030204" pitchFamily="34" charset="0"/>
                          <a:ea typeface="Calibri" panose="020F0502020204030204" pitchFamily="34" charset="0"/>
                          <a:cs typeface="Calibri" panose="020F0502020204030204" pitchFamily="34" charset="0"/>
                        </a:rPr>
                        <a:t>Training Accuracy (in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200" b="1" kern="0">
                          <a:solidFill>
                            <a:srgbClr val="000000"/>
                          </a:solidFill>
                          <a:effectLst/>
                          <a:latin typeface="Calibri" panose="020F0502020204030204" pitchFamily="34" charset="0"/>
                          <a:ea typeface="Calibri" panose="020F0502020204030204" pitchFamily="34" charset="0"/>
                          <a:cs typeface="Calibri" panose="020F0502020204030204" pitchFamily="34" charset="0"/>
                        </a:rPr>
                        <a:t>Test Accuracy (in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07727731"/>
                  </a:ext>
                </a:extLst>
              </a:tr>
              <a:tr h="214966">
                <a:tc>
                  <a:txBody>
                    <a:bodyPr/>
                    <a:lstStyle/>
                    <a:p>
                      <a:pPr marL="0" marR="0">
                        <a:lnSpc>
                          <a:spcPct val="107000"/>
                        </a:lnSpc>
                        <a:spcBef>
                          <a:spcPts val="0"/>
                        </a:spcBef>
                        <a:spcAft>
                          <a:spcPts val="0"/>
                        </a:spcAft>
                      </a:pPr>
                      <a:r>
                        <a:rPr lang="en-US" sz="1200" kern="0">
                          <a:solidFill>
                            <a:srgbClr val="000000"/>
                          </a:solidFill>
                          <a:effectLst/>
                          <a:latin typeface="Calibri" panose="020F0502020204030204" pitchFamily="34" charset="0"/>
                          <a:ea typeface="Calibri" panose="020F0502020204030204" pitchFamily="34" charset="0"/>
                          <a:cs typeface="Calibri" panose="020F0502020204030204" pitchFamily="34" charset="0"/>
                        </a:rPr>
                        <a:t>Recurrent Neural Network (RNN</a:t>
                      </a:r>
                      <a:r>
                        <a:rPr lang="en-US" sz="1200" b="1" kern="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kern="0">
                          <a:solidFill>
                            <a:srgbClr val="555555"/>
                          </a:solidFill>
                          <a:effectLst/>
                          <a:latin typeface="Calibri" panose="020F0502020204030204" pitchFamily="34" charset="0"/>
                          <a:ea typeface="Calibri" panose="020F0502020204030204" pitchFamily="34" charset="0"/>
                          <a:cs typeface="Calibri" panose="020F0502020204030204" pitchFamily="34" charset="0"/>
                        </a:rPr>
                        <a:t>98.70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kern="0">
                          <a:solidFill>
                            <a:srgbClr val="555555"/>
                          </a:solidFill>
                          <a:effectLst/>
                          <a:latin typeface="Calibri" panose="020F0502020204030204" pitchFamily="34" charset="0"/>
                          <a:ea typeface="Calibri" panose="020F0502020204030204" pitchFamily="34" charset="0"/>
                          <a:cs typeface="Calibri" panose="020F0502020204030204" pitchFamily="34" charset="0"/>
                        </a:rPr>
                        <a:t>70.51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3931044"/>
                  </a:ext>
                </a:extLst>
              </a:tr>
              <a:tr h="214966">
                <a:tc gridSpan="3">
                  <a:txBody>
                    <a:bodyPr/>
                    <a:lstStyle/>
                    <a:p>
                      <a:pPr marL="0" marR="0">
                        <a:lnSpc>
                          <a:spcPct val="107000"/>
                        </a:lnSpc>
                        <a:spcBef>
                          <a:spcPts val="0"/>
                        </a:spcBef>
                        <a:spcAft>
                          <a:spcPts val="0"/>
                        </a:spcAft>
                      </a:pPr>
                      <a:r>
                        <a:rPr lang="en-US" sz="1200" kern="0">
                          <a:solidFill>
                            <a:srgbClr val="555555"/>
                          </a:solidFill>
                          <a:effectLst/>
                          <a:latin typeface="Calibri" panose="020F0502020204030204" pitchFamily="34" charset="0"/>
                          <a:ea typeface="Calibri" panose="020F0502020204030204" pitchFamily="34" charset="0"/>
                          <a:cs typeface="Calibri" panose="020F0502020204030204" pitchFamily="34" charset="0"/>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82427294"/>
                  </a:ext>
                </a:extLst>
              </a:tr>
              <a:tr h="214966">
                <a:tc>
                  <a:txBody>
                    <a:bodyPr/>
                    <a:lstStyle/>
                    <a:p>
                      <a:pPr marL="0" marR="0">
                        <a:lnSpc>
                          <a:spcPct val="107000"/>
                        </a:lnSpc>
                        <a:spcBef>
                          <a:spcPts val="0"/>
                        </a:spcBef>
                        <a:spcAft>
                          <a:spcPts val="0"/>
                        </a:spcAft>
                      </a:pPr>
                      <a:r>
                        <a:rPr lang="en-US" sz="1200" b="1" kern="0">
                          <a:solidFill>
                            <a:srgbClr val="555555"/>
                          </a:solidFill>
                          <a:effectLst/>
                          <a:latin typeface="Calibri" panose="020F0502020204030204" pitchFamily="34" charset="0"/>
                          <a:ea typeface="Calibri" panose="020F0502020204030204" pitchFamily="34" charset="0"/>
                          <a:cs typeface="Calibri" panose="020F0502020204030204" pitchFamily="34" charset="0"/>
                        </a:rPr>
                        <a:t>Final Model Performance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b="1" kern="0">
                          <a:solidFill>
                            <a:srgbClr val="000000"/>
                          </a:solidFill>
                          <a:effectLst/>
                          <a:latin typeface="Calibri" panose="020F0502020204030204" pitchFamily="34" charset="0"/>
                          <a:ea typeface="Calibri" panose="020F0502020204030204" pitchFamily="34" charset="0"/>
                          <a:cs typeface="Calibri" panose="020F0502020204030204" pitchFamily="34" charset="0"/>
                        </a:rPr>
                        <a:t>Training Accuracy (in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b="1" kern="0">
                          <a:solidFill>
                            <a:srgbClr val="000000"/>
                          </a:solidFill>
                          <a:effectLst/>
                          <a:latin typeface="Calibri" panose="020F0502020204030204" pitchFamily="34" charset="0"/>
                          <a:ea typeface="Calibri" panose="020F0502020204030204" pitchFamily="34" charset="0"/>
                          <a:cs typeface="Calibri" panose="020F0502020204030204" pitchFamily="34" charset="0"/>
                        </a:rPr>
                        <a:t>Test Accuracy (in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20801359"/>
                  </a:ext>
                </a:extLst>
              </a:tr>
              <a:tr h="214966">
                <a:tc>
                  <a:txBody>
                    <a:bodyPr/>
                    <a:lstStyle/>
                    <a:p>
                      <a:pPr marL="0" marR="0">
                        <a:lnSpc>
                          <a:spcPct val="107000"/>
                        </a:lnSpc>
                        <a:spcBef>
                          <a:spcPts val="0"/>
                        </a:spcBef>
                        <a:spcAft>
                          <a:spcPts val="0"/>
                        </a:spcAft>
                      </a:pPr>
                      <a:r>
                        <a:rPr lang="en-US" sz="1200" kern="0">
                          <a:solidFill>
                            <a:srgbClr val="000000"/>
                          </a:solidFill>
                          <a:effectLst/>
                          <a:latin typeface="Calibri" panose="020F0502020204030204" pitchFamily="34" charset="0"/>
                          <a:ea typeface="Calibri" panose="020F0502020204030204" pitchFamily="34" charset="0"/>
                          <a:cs typeface="Calibri" panose="020F0502020204030204" pitchFamily="34" charset="0"/>
                        </a:rPr>
                        <a:t>Recurrent Neural Network (RNN)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kern="0">
                          <a:solidFill>
                            <a:srgbClr val="555555"/>
                          </a:solidFill>
                          <a:effectLst/>
                          <a:latin typeface="Calibri" panose="020F0502020204030204" pitchFamily="34" charset="0"/>
                          <a:ea typeface="Calibri" panose="020F0502020204030204" pitchFamily="34" charset="0"/>
                          <a:cs typeface="Calibri" panose="020F0502020204030204" pitchFamily="34" charset="0"/>
                        </a:rPr>
                        <a:t>96.70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kern="0"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96.30</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0493624"/>
                  </a:ext>
                </a:extLst>
              </a:tr>
            </a:tbl>
          </a:graphicData>
        </a:graphic>
      </p:graphicFrame>
      <p:sp>
        <p:nvSpPr>
          <p:cNvPr id="12" name="TextBox 11">
            <a:extLst>
              <a:ext uri="{FF2B5EF4-FFF2-40B4-BE49-F238E27FC236}">
                <a16:creationId xmlns:a16="http://schemas.microsoft.com/office/drawing/2014/main" id="{EA247B57-3053-E497-1EF1-5A22422D7083}"/>
              </a:ext>
            </a:extLst>
          </p:cNvPr>
          <p:cNvSpPr txBox="1"/>
          <p:nvPr/>
        </p:nvSpPr>
        <p:spPr>
          <a:xfrm>
            <a:off x="792481" y="2838992"/>
            <a:ext cx="10746376" cy="3339184"/>
          </a:xfrm>
          <a:prstGeom prst="rect">
            <a:avLst/>
          </a:prstGeom>
          <a:noFill/>
        </p:spPr>
        <p:txBody>
          <a:bodyPr wrap="square">
            <a:spAutoFit/>
          </a:bodyPr>
          <a:lstStyle/>
          <a:p>
            <a:pPr marL="0" marR="0">
              <a:lnSpc>
                <a:spcPct val="107000"/>
              </a:lnSpc>
              <a:spcBef>
                <a:spcPts val="0"/>
              </a:spcBef>
              <a:spcAft>
                <a:spcPts val="0"/>
              </a:spcAft>
            </a:pPr>
            <a:r>
              <a:rPr lang="en-US"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What actions did you take to make that happen?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Example Actions: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Adding more layers and/or nodes: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Starting first with a smaller network and then increasing the capacity of the network as it seems to improve by adding more layers and nodes to the layers.</a:t>
            </a:r>
          </a:p>
          <a:p>
            <a:pPr marL="342900" marR="0" lvl="0" indent="-342900">
              <a:lnSpc>
                <a:spcPct val="107000"/>
              </a:lnSpc>
              <a:spcBef>
                <a:spcPts val="0"/>
              </a:spcBef>
              <a:spcAft>
                <a:spcPts val="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Epoch: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You can reduce the number of epochs to prevent the risk of overfitting the model or set up the stopping criteria.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Well-Fitted Model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your model did not overfit, you can say so by stating something like: The final model results performed similarly on the test data to what it had on the training data. The model returned an accuracy score on the train data of </a:t>
            </a:r>
            <a:r>
              <a:rPr lang="en-US"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90.7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an accuracy score on the test data of </a:t>
            </a:r>
            <a:r>
              <a:rPr lang="en-US" sz="1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90.5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With the model performance being so similar, there does not seem to be an overfitting issue.</a:t>
            </a:r>
          </a:p>
        </p:txBody>
      </p:sp>
    </p:spTree>
    <p:extLst>
      <p:ext uri="{BB962C8B-B14F-4D97-AF65-F5344CB8AC3E}">
        <p14:creationId xmlns:p14="http://schemas.microsoft.com/office/powerpoint/2010/main" val="3081915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1F9344-329B-4F41-AC96-E5BD8EA8C3B2}"/>
              </a:ext>
            </a:extLst>
          </p:cNvPr>
          <p:cNvPicPr>
            <a:picLocks noChangeAspect="1"/>
          </p:cNvPicPr>
          <p:nvPr/>
        </p:nvPicPr>
        <p:blipFill>
          <a:blip r:embed="rId2"/>
          <a:stretch>
            <a:fillRect/>
          </a:stretch>
        </p:blipFill>
        <p:spPr>
          <a:xfrm>
            <a:off x="796591" y="1408610"/>
            <a:ext cx="7250129" cy="3111139"/>
          </a:xfrm>
          <a:prstGeom prst="rect">
            <a:avLst/>
          </a:prstGeom>
        </p:spPr>
      </p:pic>
      <p:sp>
        <p:nvSpPr>
          <p:cNvPr id="5" name="TextBox 4">
            <a:extLst>
              <a:ext uri="{FF2B5EF4-FFF2-40B4-BE49-F238E27FC236}">
                <a16:creationId xmlns:a16="http://schemas.microsoft.com/office/drawing/2014/main" id="{D35D6D65-3A69-8A8C-2C6C-4BF63D06AC61}"/>
              </a:ext>
            </a:extLst>
          </p:cNvPr>
          <p:cNvSpPr txBox="1"/>
          <p:nvPr/>
        </p:nvSpPr>
        <p:spPr>
          <a:xfrm>
            <a:off x="2124617" y="779193"/>
            <a:ext cx="6898005" cy="461665"/>
          </a:xfrm>
          <a:prstGeom prst="rect">
            <a:avLst/>
          </a:prstGeom>
          <a:solidFill>
            <a:schemeClr val="accent1">
              <a:lumMod val="20000"/>
              <a:lumOff val="80000"/>
            </a:schemeClr>
          </a:solidFill>
        </p:spPr>
        <p:txBody>
          <a:bodyPr wrap="square">
            <a:spAutoFit/>
          </a:bodyPr>
          <a:lstStyle/>
          <a:p>
            <a:pPr algn="ctr" fontAlgn="base"/>
            <a:r>
              <a:rPr lang="en-US" sz="2400" b="1" i="0" u="none" strike="noStrike" dirty="0">
                <a:solidFill>
                  <a:srgbClr val="333333"/>
                </a:solidFill>
                <a:effectLst/>
                <a:latin typeface="Lato" panose="020F0502020204030203" pitchFamily="34" charset="0"/>
              </a:rPr>
              <a:t>Other Learning Resources on the </a:t>
            </a:r>
            <a:r>
              <a:rPr lang="en-US" sz="2400" b="1" i="0" u="none" strike="noStrike" dirty="0" err="1">
                <a:solidFill>
                  <a:srgbClr val="333333"/>
                </a:solidFill>
                <a:effectLst/>
                <a:latin typeface="Lato" panose="020F0502020204030203" pitchFamily="34" charset="0"/>
              </a:rPr>
              <a:t>HomePage</a:t>
            </a:r>
            <a:endParaRPr lang="en-US" sz="2400" b="1" i="0" u="none" strike="noStrike" dirty="0">
              <a:solidFill>
                <a:srgbClr val="333333"/>
              </a:solidFill>
              <a:effectLst/>
              <a:latin typeface="Lato" panose="020F0502020204030203" pitchFamily="34" charset="0"/>
            </a:endParaRPr>
          </a:p>
        </p:txBody>
      </p:sp>
      <p:sp>
        <p:nvSpPr>
          <p:cNvPr id="2" name="TextBox 1">
            <a:extLst>
              <a:ext uri="{FF2B5EF4-FFF2-40B4-BE49-F238E27FC236}">
                <a16:creationId xmlns:a16="http://schemas.microsoft.com/office/drawing/2014/main" id="{121FF12C-1AF8-B047-1A98-EFB2E1043567}"/>
              </a:ext>
            </a:extLst>
          </p:cNvPr>
          <p:cNvSpPr txBox="1"/>
          <p:nvPr/>
        </p:nvSpPr>
        <p:spPr>
          <a:xfrm>
            <a:off x="4563291" y="4909256"/>
            <a:ext cx="2177143" cy="707886"/>
          </a:xfrm>
          <a:prstGeom prst="rect">
            <a:avLst/>
          </a:prstGeom>
          <a:solidFill>
            <a:schemeClr val="bg1">
              <a:lumMod val="8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70C0"/>
                </a:solidFill>
                <a:effectLst/>
                <a:uLnTx/>
                <a:uFillTx/>
                <a:latin typeface="Lato" panose="020F0502020204030203" pitchFamily="34" charset="0"/>
                <a:ea typeface="+mn-ea"/>
                <a:cs typeface="+mn-cs"/>
              </a:rPr>
              <a:t>Dataset</a:t>
            </a:r>
            <a:endParaRPr kumimoji="0" lang="en-US" sz="4000" b="1" i="0" u="none" strike="noStrike" kern="1200" cap="none" spc="0" normalizeH="0" baseline="0" noProof="0" dirty="0">
              <a:ln>
                <a:noFill/>
              </a:ln>
              <a:solidFill>
                <a:srgbClr val="0070C0"/>
              </a:solidFill>
              <a:effectLst/>
              <a:uLnTx/>
              <a:uFillTx/>
              <a:latin typeface="Garamond" panose="02020404030301010803"/>
              <a:ea typeface="+mn-ea"/>
              <a:cs typeface="+mn-cs"/>
            </a:endParaRPr>
          </a:p>
        </p:txBody>
      </p:sp>
      <p:sp>
        <p:nvSpPr>
          <p:cNvPr id="4" name="TextBox 3">
            <a:extLst>
              <a:ext uri="{FF2B5EF4-FFF2-40B4-BE49-F238E27FC236}">
                <a16:creationId xmlns:a16="http://schemas.microsoft.com/office/drawing/2014/main" id="{591EFF59-309D-F66A-ADEE-3579F540832B}"/>
              </a:ext>
            </a:extLst>
          </p:cNvPr>
          <p:cNvSpPr txBox="1"/>
          <p:nvPr/>
        </p:nvSpPr>
        <p:spPr>
          <a:xfrm>
            <a:off x="6740434" y="4909256"/>
            <a:ext cx="4807131" cy="1288226"/>
          </a:xfrm>
          <a:prstGeom prst="rect">
            <a:avLst/>
          </a:prstGeom>
          <a:solidFill>
            <a:schemeClr val="accent2">
              <a:lumMod val="20000"/>
              <a:lumOff val="80000"/>
            </a:schemeClr>
          </a:solidFill>
        </p:spPr>
        <p:txBody>
          <a:bodyPr vert="horz" lIns="91440" tIns="45720" rIns="91440" bIns="45720" rtlCol="0" anchor="t">
            <a:noAutofit/>
          </a:bodyPr>
          <a:lstStyle/>
          <a:p>
            <a:pPr marL="0" marR="0" lvl="1" indent="0" defTabSz="457200" rtl="0" eaLnBrk="1" fontAlgn="auto" latinLnBrk="0" hangingPunct="1">
              <a:buClr>
                <a:srgbClr val="83992A"/>
              </a:buClr>
              <a:buSzPct val="115000"/>
              <a:buFontTx/>
              <a:buNone/>
              <a:tabLst/>
              <a:defRPr/>
            </a:pPr>
            <a:r>
              <a:rPr kumimoji="0" lang="en-US" b="1" i="0" u="none" strike="noStrike" kern="1200" cap="none" spc="0" normalizeH="0" baseline="0" noProof="0" dirty="0">
                <a:ln>
                  <a:noFill/>
                </a:ln>
                <a:solidFill>
                  <a:srgbClr val="262626"/>
                </a:solidFill>
                <a:effectLst/>
                <a:uLnTx/>
                <a:uFillTx/>
                <a:latin typeface="inherit"/>
                <a:ea typeface="+mn-ea"/>
                <a:cs typeface="+mn-cs"/>
              </a:rPr>
              <a:t>UCI Sentiment Labeled Sentences Data Set.</a:t>
            </a:r>
          </a:p>
          <a:p>
            <a:pPr marL="0" lvl="1" indent="-342900" defTabSz="457200">
              <a:buClr>
                <a:srgbClr val="83992A"/>
              </a:buClr>
              <a:buSzPct val="115000"/>
              <a:buFont typeface="+mj-lt"/>
              <a:buAutoNum type="arabicPeriod"/>
              <a:defRPr/>
            </a:pPr>
            <a:r>
              <a:rPr kumimoji="0" lang="en-US" b="0" i="0" u="none" strike="noStrike" kern="1200" cap="none" spc="0" normalizeH="0" baseline="0" noProof="0" dirty="0" err="1">
                <a:ln>
                  <a:noFill/>
                </a:ln>
                <a:solidFill>
                  <a:srgbClr val="262626"/>
                </a:solidFill>
                <a:effectLst/>
                <a:uLnTx/>
                <a:uFillTx/>
                <a:latin typeface="inherit"/>
                <a:ea typeface="+mn-ea"/>
                <a:cs typeface="+mn-cs"/>
              </a:rPr>
              <a:t>Amazon_cells_labelled.text</a:t>
            </a:r>
            <a:endParaRPr kumimoji="0" lang="en-US" b="0" i="0" u="none" strike="noStrike" kern="1200" cap="none" spc="0" normalizeH="0" baseline="0" noProof="0" dirty="0">
              <a:ln>
                <a:noFill/>
              </a:ln>
              <a:solidFill>
                <a:srgbClr val="262626"/>
              </a:solidFill>
              <a:effectLst/>
              <a:uLnTx/>
              <a:uFillTx/>
              <a:latin typeface="inherit"/>
              <a:ea typeface="+mn-ea"/>
              <a:cs typeface="+mn-cs"/>
            </a:endParaRPr>
          </a:p>
          <a:p>
            <a:pPr marL="0" lvl="1" indent="-342900" defTabSz="457200">
              <a:buClr>
                <a:srgbClr val="83992A"/>
              </a:buClr>
              <a:buSzPct val="115000"/>
              <a:buFont typeface="+mj-lt"/>
              <a:buAutoNum type="arabicPeriod"/>
              <a:defRPr/>
            </a:pPr>
            <a:r>
              <a:rPr kumimoji="0" lang="en-US" b="0" i="0" u="none" strike="noStrike" kern="1200" cap="none" spc="0" normalizeH="0" baseline="0" noProof="0" dirty="0">
                <a:ln>
                  <a:noFill/>
                </a:ln>
                <a:solidFill>
                  <a:srgbClr val="262626"/>
                </a:solidFill>
                <a:effectLst/>
                <a:uLnTx/>
                <a:uFillTx/>
                <a:latin typeface="inherit"/>
                <a:ea typeface="+mn-ea"/>
                <a:cs typeface="+mn-cs"/>
              </a:rPr>
              <a:t> </a:t>
            </a:r>
            <a:r>
              <a:rPr kumimoji="0" lang="en-US" b="0" i="0" u="none" strike="noStrike" kern="1200" cap="none" spc="0" normalizeH="0" baseline="0" noProof="0" dirty="0" err="1">
                <a:ln>
                  <a:noFill/>
                </a:ln>
                <a:solidFill>
                  <a:srgbClr val="262626"/>
                </a:solidFill>
                <a:effectLst/>
                <a:uLnTx/>
                <a:uFillTx/>
                <a:latin typeface="inherit"/>
                <a:ea typeface="+mn-ea"/>
                <a:cs typeface="+mn-cs"/>
              </a:rPr>
              <a:t>Imdb_labelled.text</a:t>
            </a:r>
            <a:endParaRPr kumimoji="0" lang="en-US" b="0" i="0" u="none" strike="noStrike" kern="1200" cap="none" spc="0" normalizeH="0" baseline="0" noProof="0" dirty="0">
              <a:ln>
                <a:noFill/>
              </a:ln>
              <a:solidFill>
                <a:srgbClr val="262626"/>
              </a:solidFill>
              <a:effectLst/>
              <a:uLnTx/>
              <a:uFillTx/>
              <a:latin typeface="inherit"/>
              <a:ea typeface="+mn-ea"/>
              <a:cs typeface="+mn-cs"/>
            </a:endParaRPr>
          </a:p>
          <a:p>
            <a:pPr marL="0" lvl="1" indent="-342900" defTabSz="457200">
              <a:buClr>
                <a:srgbClr val="83992A"/>
              </a:buClr>
              <a:buSzPct val="115000"/>
              <a:buFont typeface="+mj-lt"/>
              <a:buAutoNum type="arabicPeriod"/>
              <a:defRPr/>
            </a:pPr>
            <a:r>
              <a:rPr kumimoji="0" lang="en-US" b="0" i="0" u="none" strike="noStrike" kern="1200" cap="none" spc="0" normalizeH="0" baseline="0" noProof="0" dirty="0">
                <a:ln>
                  <a:noFill/>
                </a:ln>
                <a:solidFill>
                  <a:srgbClr val="262626"/>
                </a:solidFill>
                <a:effectLst/>
                <a:uLnTx/>
                <a:uFillTx/>
                <a:latin typeface="inherit"/>
                <a:ea typeface="+mn-ea"/>
                <a:cs typeface="+mn-cs"/>
              </a:rPr>
              <a:t> Yelp_labelled.txt</a:t>
            </a:r>
            <a:endParaRPr kumimoji="0" lang="en-US" sz="1800" b="1" i="0" u="none" strike="noStrike" kern="1200" cap="none" spc="0" normalizeH="0" baseline="0" noProof="0" dirty="0">
              <a:ln>
                <a:noFill/>
              </a:ln>
              <a:solidFill>
                <a:srgbClr val="262626"/>
              </a:solidFill>
              <a:effectLst/>
              <a:uLnTx/>
              <a:uFillTx/>
              <a:latin typeface="inherit"/>
              <a:ea typeface="+mn-ea"/>
              <a:cs typeface="+mn-cs"/>
            </a:endParaRPr>
          </a:p>
        </p:txBody>
      </p:sp>
    </p:spTree>
    <p:extLst>
      <p:ext uri="{BB962C8B-B14F-4D97-AF65-F5344CB8AC3E}">
        <p14:creationId xmlns:p14="http://schemas.microsoft.com/office/powerpoint/2010/main" val="22573886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BD642B1-E8A0-4B5B-8E4A-D8EF15A08E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3" name="Picture 12">
              <a:extLst>
                <a:ext uri="{FF2B5EF4-FFF2-40B4-BE49-F238E27FC236}">
                  <a16:creationId xmlns:a16="http://schemas.microsoft.com/office/drawing/2014/main" id="{241D71B9-BFD9-40DE-BC3B-E64BA289531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D2504B9E-D812-4C78-9981-5F48C1288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2F886AB1-61BE-4427-BED7-571CF1EF1C8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6" name="Picture 15">
              <a:extLst>
                <a:ext uri="{FF2B5EF4-FFF2-40B4-BE49-F238E27FC236}">
                  <a16:creationId xmlns:a16="http://schemas.microsoft.com/office/drawing/2014/main" id="{E912E8F6-1094-49C1-B7CD-CC46B33D6F8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8" name="Straight Connector 17">
            <a:extLst>
              <a:ext uri="{FF2B5EF4-FFF2-40B4-BE49-F238E27FC236}">
                <a16:creationId xmlns:a16="http://schemas.microsoft.com/office/drawing/2014/main" id="{1870FE29-3AF7-4226-8303-7C1B0B8E1F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8B226A40-22CC-40E5-9EC4-5163536C6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6BB9B7D3-101C-4F55-A956-62DA4AAD40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3" name="Picture 22">
              <a:extLst>
                <a:ext uri="{FF2B5EF4-FFF2-40B4-BE49-F238E27FC236}">
                  <a16:creationId xmlns:a16="http://schemas.microsoft.com/office/drawing/2014/main" id="{53BD5441-821C-4091-8DDD-A4A56A6FC8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4" name="Rectangle 23">
              <a:extLst>
                <a:ext uri="{FF2B5EF4-FFF2-40B4-BE49-F238E27FC236}">
                  <a16:creationId xmlns:a16="http://schemas.microsoft.com/office/drawing/2014/main" id="{AFC6E877-1BD2-4856-8FFD-250D27C15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5" name="Picture 24">
              <a:extLst>
                <a:ext uri="{FF2B5EF4-FFF2-40B4-BE49-F238E27FC236}">
                  <a16:creationId xmlns:a16="http://schemas.microsoft.com/office/drawing/2014/main" id="{F64C008A-2A32-4626-A83A-16A984F886F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6" name="Picture 25">
              <a:extLst>
                <a:ext uri="{FF2B5EF4-FFF2-40B4-BE49-F238E27FC236}">
                  <a16:creationId xmlns:a16="http://schemas.microsoft.com/office/drawing/2014/main" id="{875D67EF-62E2-43F5-8005-7A7A319D05A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3" name="TextBox 2">
            <a:extLst>
              <a:ext uri="{FF2B5EF4-FFF2-40B4-BE49-F238E27FC236}">
                <a16:creationId xmlns:a16="http://schemas.microsoft.com/office/drawing/2014/main" id="{F47B0399-E0CD-4B30-B0D9-A8A8C31F4C04}"/>
              </a:ext>
            </a:extLst>
          </p:cNvPr>
          <p:cNvSpPr txBox="1"/>
          <p:nvPr/>
        </p:nvSpPr>
        <p:spPr>
          <a:xfrm>
            <a:off x="1115309" y="4164974"/>
            <a:ext cx="9989677" cy="1054745"/>
          </a:xfrm>
          <a:prstGeom prst="rect">
            <a:avLst/>
          </a:prstGeom>
        </p:spPr>
        <p:txBody>
          <a:bodyPr vert="horz" lIns="91440" tIns="45720" rIns="91440" bIns="45720" rtlCol="0" anchor="b">
            <a:normAutofit/>
          </a:bodyPr>
          <a:lstStyle/>
          <a:p>
            <a:pPr marL="457200" marR="0" lvl="0" indent="-228600" algn="ctr" defTabSz="457200" fontAlgn="base">
              <a:lnSpc>
                <a:spcPct val="90000"/>
              </a:lnSpc>
              <a:spcBef>
                <a:spcPct val="0"/>
              </a:spcBef>
              <a:spcAft>
                <a:spcPts val="600"/>
              </a:spcAft>
              <a:buClrTx/>
              <a:buSzTx/>
              <a:tabLst/>
              <a:defRPr/>
            </a:pPr>
            <a:r>
              <a:rPr kumimoji="0" lang="en-US" sz="3000" b="1" i="0" u="none" strike="noStrike" kern="1200" cap="none" spc="0" normalizeH="0" baseline="0" noProof="0" dirty="0">
                <a:ln w="3175" cmpd="sng">
                  <a:noFill/>
                </a:ln>
                <a:solidFill>
                  <a:schemeClr val="tx1">
                    <a:lumMod val="85000"/>
                    <a:lumOff val="15000"/>
                  </a:schemeClr>
                </a:solidFill>
                <a:effectLst/>
                <a:uLnTx/>
                <a:uFillTx/>
                <a:latin typeface="+mj-lt"/>
                <a:ea typeface="+mj-ea"/>
                <a:cs typeface="+mj-cs"/>
              </a:rPr>
              <a:t>D3.</a:t>
            </a:r>
            <a:r>
              <a:rPr kumimoji="0" lang="en-US" sz="3000" b="0" i="0" u="none" strike="noStrike" kern="1200" cap="none" spc="0" normalizeH="0" baseline="0" noProof="0" dirty="0">
                <a:ln w="3175" cmpd="sng">
                  <a:noFill/>
                </a:ln>
                <a:solidFill>
                  <a:schemeClr val="tx1">
                    <a:lumMod val="85000"/>
                    <a:lumOff val="15000"/>
                  </a:schemeClr>
                </a:solidFill>
                <a:effectLst/>
                <a:uLnTx/>
                <a:uFillTx/>
                <a:latin typeface="+mj-lt"/>
                <a:ea typeface="+mj-ea"/>
                <a:cs typeface="+mj-cs"/>
              </a:rPr>
              <a:t> Provide </a:t>
            </a:r>
            <a:r>
              <a:rPr kumimoji="0" lang="en-US" sz="3000" b="1" i="1" u="none" strike="noStrike" kern="1200" cap="none" spc="0" normalizeH="0" baseline="0" noProof="0" dirty="0">
                <a:ln w="3175" cmpd="sng">
                  <a:noFill/>
                </a:ln>
                <a:solidFill>
                  <a:schemeClr val="tx1">
                    <a:lumMod val="85000"/>
                    <a:lumOff val="15000"/>
                  </a:schemeClr>
                </a:solidFill>
                <a:effectLst/>
                <a:uLnTx/>
                <a:uFillTx/>
                <a:latin typeface="+mj-lt"/>
                <a:ea typeface="+mj-ea"/>
                <a:cs typeface="+mj-cs"/>
              </a:rPr>
              <a:t>visualizations</a:t>
            </a:r>
            <a:r>
              <a:rPr kumimoji="0" lang="en-US" sz="3000" b="0" i="0" u="none" strike="noStrike" kern="1200" cap="none" spc="0" normalizeH="0" baseline="0" noProof="0" dirty="0">
                <a:ln w="3175" cmpd="sng">
                  <a:noFill/>
                </a:ln>
                <a:solidFill>
                  <a:schemeClr val="tx1">
                    <a:lumMod val="85000"/>
                    <a:lumOff val="15000"/>
                  </a:schemeClr>
                </a:solidFill>
                <a:effectLst/>
                <a:uLnTx/>
                <a:uFillTx/>
                <a:latin typeface="+mj-lt"/>
                <a:ea typeface="+mj-ea"/>
                <a:cs typeface="+mj-cs"/>
              </a:rPr>
              <a:t> of the model’s training process, including a line graph of the loss and chosen evaluation metric.</a:t>
            </a:r>
          </a:p>
        </p:txBody>
      </p:sp>
      <p:sp>
        <p:nvSpPr>
          <p:cNvPr id="7" name="TextBox 6">
            <a:extLst>
              <a:ext uri="{FF2B5EF4-FFF2-40B4-BE49-F238E27FC236}">
                <a16:creationId xmlns:a16="http://schemas.microsoft.com/office/drawing/2014/main" id="{01902FB5-F0AC-43D5-8B0A-F132EA88F127}"/>
              </a:ext>
            </a:extLst>
          </p:cNvPr>
          <p:cNvSpPr txBox="1"/>
          <p:nvPr/>
        </p:nvSpPr>
        <p:spPr>
          <a:xfrm>
            <a:off x="777240" y="625413"/>
            <a:ext cx="9603727" cy="405501"/>
          </a:xfrm>
          <a:prstGeom prst="rect">
            <a:avLst/>
          </a:prstGeom>
        </p:spPr>
        <p:txBody>
          <a:bodyPr vert="horz" lIns="91440" tIns="45720" rIns="91440" bIns="45720" rtlCol="0" anchor="t">
            <a:noAutofit/>
          </a:bodyPr>
          <a:lstStyle/>
          <a:p>
            <a:pPr marR="0" lvl="0" algn="ctr" defTabSz="457200" fontAlgn="auto">
              <a:lnSpc>
                <a:spcPct val="90000"/>
              </a:lnSpc>
              <a:spcBef>
                <a:spcPct val="20000"/>
              </a:spcBef>
              <a:spcAft>
                <a:spcPts val="600"/>
              </a:spcAft>
              <a:buClr>
                <a:schemeClr val="accent1"/>
              </a:buClr>
              <a:buSzPct val="115000"/>
              <a:tabLst/>
              <a:defRPr/>
            </a:pPr>
            <a:r>
              <a:rPr kumimoji="0" lang="en-US" sz="2400" b="1" i="0" u="none" strike="noStrike" spc="0" normalizeH="0" baseline="0" noProof="0" dirty="0">
                <a:ln>
                  <a:noFill/>
                </a:ln>
                <a:uLnTx/>
                <a:uFillTx/>
              </a:rPr>
              <a:t>Visualizations</a:t>
            </a:r>
          </a:p>
        </p:txBody>
      </p:sp>
      <p:sp>
        <p:nvSpPr>
          <p:cNvPr id="28" name="Rectangle 27">
            <a:extLst>
              <a:ext uri="{FF2B5EF4-FFF2-40B4-BE49-F238E27FC236}">
                <a16:creationId xmlns:a16="http://schemas.microsoft.com/office/drawing/2014/main" id="{9D2CA3DB-2141-4DE2-9F8A-9E5561DDF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1086" y="1092200"/>
            <a:ext cx="8962768"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line chart&#10;&#10;Description automatically generated">
            <a:extLst>
              <a:ext uri="{FF2B5EF4-FFF2-40B4-BE49-F238E27FC236}">
                <a16:creationId xmlns:a16="http://schemas.microsoft.com/office/drawing/2014/main" id="{5A1E75AA-5CEC-47FA-8013-E9E009AE70DD}"/>
              </a:ext>
            </a:extLst>
          </p:cNvPr>
          <p:cNvPicPr>
            <a:picLocks noChangeAspect="1"/>
          </p:cNvPicPr>
          <p:nvPr/>
        </p:nvPicPr>
        <p:blipFill>
          <a:blip r:embed="rId7"/>
          <a:stretch>
            <a:fillRect/>
          </a:stretch>
        </p:blipFill>
        <p:spPr>
          <a:xfrm>
            <a:off x="1786443" y="1257341"/>
            <a:ext cx="4223493" cy="2798064"/>
          </a:xfrm>
          <a:prstGeom prst="rect">
            <a:avLst/>
          </a:prstGeom>
        </p:spPr>
      </p:pic>
      <p:pic>
        <p:nvPicPr>
          <p:cNvPr id="6" name="Picture 5">
            <a:extLst>
              <a:ext uri="{FF2B5EF4-FFF2-40B4-BE49-F238E27FC236}">
                <a16:creationId xmlns:a16="http://schemas.microsoft.com/office/drawing/2014/main" id="{0E424733-5203-3D8C-2C1C-381D22115512}"/>
              </a:ext>
            </a:extLst>
          </p:cNvPr>
          <p:cNvPicPr>
            <a:picLocks noChangeAspect="1"/>
          </p:cNvPicPr>
          <p:nvPr/>
        </p:nvPicPr>
        <p:blipFill>
          <a:blip r:embed="rId8"/>
          <a:stretch>
            <a:fillRect/>
          </a:stretch>
        </p:blipFill>
        <p:spPr>
          <a:xfrm>
            <a:off x="6447684" y="1257341"/>
            <a:ext cx="3693813" cy="2798064"/>
          </a:xfrm>
          <a:prstGeom prst="rect">
            <a:avLst/>
          </a:prstGeom>
        </p:spPr>
      </p:pic>
      <p:cxnSp>
        <p:nvCxnSpPr>
          <p:cNvPr id="30" name="Straight Connector 29">
            <a:extLst>
              <a:ext uri="{FF2B5EF4-FFF2-40B4-BE49-F238E27FC236}">
                <a16:creationId xmlns:a16="http://schemas.microsoft.com/office/drawing/2014/main" id="{1214B64F-D291-4308-B071-A2678ED782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64080" y="5518838"/>
            <a:ext cx="786384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5092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1E8B9B-64C2-4843-967D-390AB2A7EC14}"/>
              </a:ext>
            </a:extLst>
          </p:cNvPr>
          <p:cNvSpPr txBox="1"/>
          <p:nvPr/>
        </p:nvSpPr>
        <p:spPr>
          <a:xfrm>
            <a:off x="923636" y="651225"/>
            <a:ext cx="10612582" cy="147732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nherit"/>
                <a:ea typeface="+mn-ea"/>
                <a:cs typeface="+mn-cs"/>
              </a:rPr>
              <a:t>D4.</a:t>
            </a:r>
            <a:r>
              <a:rPr kumimoji="0" lang="en-US" sz="1800" b="1" i="0" u="none" strike="noStrike" kern="1200" cap="none" spc="0" normalizeH="0" baseline="0" noProof="0" dirty="0">
                <a:ln>
                  <a:noFill/>
                </a:ln>
                <a:solidFill>
                  <a:srgbClr val="333333"/>
                </a:solidFill>
                <a:effectLst/>
                <a:uLnTx/>
                <a:uFillTx/>
                <a:latin typeface="inherit"/>
                <a:ea typeface="+mn-ea"/>
                <a:cs typeface="+mn-cs"/>
              </a:rPr>
              <a:t> Discuss the predictive accuracy of the trained network.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333333"/>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mn-ea"/>
                <a:cs typeface="+mn-cs"/>
              </a:rPr>
              <a:t>Tell us how accurate is your model prediction on the trained set.  You can use the test and validation datasets to evaluate your model's accuracy. You can use the evaluate() function in </a:t>
            </a:r>
            <a:r>
              <a:rPr kumimoji="0" lang="en-US" sz="1800" b="0" i="0" u="none" strike="noStrike" kern="1200" cap="none" spc="0" normalizeH="0" baseline="0" noProof="0" dirty="0" err="1">
                <a:ln>
                  <a:noFill/>
                </a:ln>
                <a:solidFill>
                  <a:prstClr val="black"/>
                </a:solidFill>
                <a:effectLst/>
                <a:uLnTx/>
                <a:uFillTx/>
                <a:latin typeface="inherit"/>
                <a:ea typeface="+mn-ea"/>
                <a:cs typeface="+mn-cs"/>
              </a:rPr>
              <a:t>Keras</a:t>
            </a:r>
            <a:r>
              <a:rPr kumimoji="0" lang="en-US" sz="1800" b="0" i="0" u="none" strike="noStrike" kern="1200" cap="none" spc="0" normalizeH="0" baseline="0" noProof="0" dirty="0">
                <a:ln>
                  <a:noFill/>
                </a:ln>
                <a:solidFill>
                  <a:prstClr val="black"/>
                </a:solidFill>
                <a:effectLst/>
                <a:uLnTx/>
                <a:uFillTx/>
                <a:latin typeface="inherit"/>
                <a:ea typeface="+mn-ea"/>
                <a:cs typeface="+mn-cs"/>
              </a:rPr>
              <a:t>. State your prediction loss and accuracy numbers.</a:t>
            </a:r>
          </a:p>
        </p:txBody>
      </p:sp>
      <p:pic>
        <p:nvPicPr>
          <p:cNvPr id="4" name="Picture 3" descr="Text&#10;&#10;Description automatically generated with medium confidence">
            <a:extLst>
              <a:ext uri="{FF2B5EF4-FFF2-40B4-BE49-F238E27FC236}">
                <a16:creationId xmlns:a16="http://schemas.microsoft.com/office/drawing/2014/main" id="{1E8EA634-3630-4E4C-8BA8-B75C475DBB89}"/>
              </a:ext>
            </a:extLst>
          </p:cNvPr>
          <p:cNvPicPr>
            <a:picLocks noChangeAspect="1"/>
          </p:cNvPicPr>
          <p:nvPr/>
        </p:nvPicPr>
        <p:blipFill>
          <a:blip r:embed="rId2"/>
          <a:stretch>
            <a:fillRect/>
          </a:stretch>
        </p:blipFill>
        <p:spPr>
          <a:xfrm>
            <a:off x="4368800" y="4659447"/>
            <a:ext cx="6899564" cy="1362661"/>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B9E34C79-A9BF-4BF7-8B05-C6FC1A0F0CC5}"/>
              </a:ext>
            </a:extLst>
          </p:cNvPr>
          <p:cNvPicPr>
            <a:picLocks noChangeAspect="1"/>
          </p:cNvPicPr>
          <p:nvPr/>
        </p:nvPicPr>
        <p:blipFill>
          <a:blip r:embed="rId3"/>
          <a:stretch>
            <a:fillRect/>
          </a:stretch>
        </p:blipFill>
        <p:spPr>
          <a:xfrm>
            <a:off x="4368800" y="2128553"/>
            <a:ext cx="6899564" cy="2200184"/>
          </a:xfrm>
          <a:prstGeom prst="rect">
            <a:avLst/>
          </a:prstGeom>
        </p:spPr>
      </p:pic>
      <p:sp>
        <p:nvSpPr>
          <p:cNvPr id="7" name="TextBox 6">
            <a:extLst>
              <a:ext uri="{FF2B5EF4-FFF2-40B4-BE49-F238E27FC236}">
                <a16:creationId xmlns:a16="http://schemas.microsoft.com/office/drawing/2014/main" id="{C42C7740-726F-4D8F-B1FF-D9185ACF27C8}"/>
              </a:ext>
            </a:extLst>
          </p:cNvPr>
          <p:cNvSpPr txBox="1"/>
          <p:nvPr/>
        </p:nvSpPr>
        <p:spPr>
          <a:xfrm>
            <a:off x="923636" y="2643069"/>
            <a:ext cx="3285836" cy="923330"/>
          </a:xfrm>
          <a:prstGeom prst="rect">
            <a:avLst/>
          </a:prstGeom>
          <a:solidFill>
            <a:schemeClr val="accent1">
              <a:lumMod val="20000"/>
              <a:lumOff val="80000"/>
            </a:schemeClr>
          </a:solidFill>
        </p:spPr>
        <p:txBody>
          <a:bodyPr wrap="square">
            <a:sp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Sample code in Python of how to use neural network to predict the sentiment from the review.</a:t>
            </a:r>
            <a:endParaRPr kumimoji="0" lang="en-US" sz="1800" b="0" i="0" u="none" strike="noStrike" kern="1200" cap="none" spc="0" normalizeH="0" baseline="0" noProof="0" dirty="0">
              <a:ln>
                <a:noFill/>
              </a:ln>
              <a:solidFill>
                <a:prstClr val="black"/>
              </a:solidFill>
              <a:effectLst/>
              <a:uLnTx/>
              <a:uFillTx/>
              <a:latin typeface="inherit"/>
              <a:ea typeface="Times New Roman" panose="02020603050405020304" pitchFamily="18" charset="0"/>
              <a:cs typeface="+mn-cs"/>
            </a:endParaRPr>
          </a:p>
        </p:txBody>
      </p:sp>
      <p:sp>
        <p:nvSpPr>
          <p:cNvPr id="8" name="TextBox 7">
            <a:extLst>
              <a:ext uri="{FF2B5EF4-FFF2-40B4-BE49-F238E27FC236}">
                <a16:creationId xmlns:a16="http://schemas.microsoft.com/office/drawing/2014/main" id="{1C0DE45A-9D4D-4487-91A0-774D54B39C60}"/>
              </a:ext>
            </a:extLst>
          </p:cNvPr>
          <p:cNvSpPr txBox="1"/>
          <p:nvPr/>
        </p:nvSpPr>
        <p:spPr>
          <a:xfrm>
            <a:off x="923636" y="4573633"/>
            <a:ext cx="3285836" cy="646331"/>
          </a:xfrm>
          <a:prstGeom prst="rect">
            <a:avLst/>
          </a:prstGeom>
          <a:solidFill>
            <a:schemeClr val="accent2">
              <a:lumMod val="20000"/>
              <a:lumOff val="80000"/>
            </a:schemeClr>
          </a:solidFill>
        </p:spPr>
        <p:txBody>
          <a:bodyPr wrap="square">
            <a:sp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Sample code in Python of how to verify model accuracy.</a:t>
            </a:r>
            <a:endParaRPr kumimoji="0" lang="en-US" sz="1800" b="0" i="0" u="none" strike="noStrike" kern="1200" cap="none" spc="0" normalizeH="0" baseline="0" noProof="0" dirty="0">
              <a:ln>
                <a:noFill/>
              </a:ln>
              <a:solidFill>
                <a:prstClr val="black"/>
              </a:solidFill>
              <a:effectLst/>
              <a:uLnTx/>
              <a:uFillTx/>
              <a:latin typeface="inherit"/>
              <a:ea typeface="Times New Roman" panose="02020603050405020304" pitchFamily="18" charset="0"/>
              <a:cs typeface="+mn-cs"/>
            </a:endParaRPr>
          </a:p>
        </p:txBody>
      </p:sp>
    </p:spTree>
    <p:extLst>
      <p:ext uri="{BB962C8B-B14F-4D97-AF65-F5344CB8AC3E}">
        <p14:creationId xmlns:p14="http://schemas.microsoft.com/office/powerpoint/2010/main" val="2015123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04AB31-DFAB-4898-8706-874D7A0A7DCC}"/>
              </a:ext>
            </a:extLst>
          </p:cNvPr>
          <p:cNvSpPr txBox="1"/>
          <p:nvPr/>
        </p:nvSpPr>
        <p:spPr>
          <a:xfrm>
            <a:off x="808181" y="697821"/>
            <a:ext cx="10718801" cy="2585323"/>
          </a:xfrm>
          <a:prstGeom prst="rect">
            <a:avLst/>
          </a:prstGeom>
          <a:noFill/>
        </p:spPr>
        <p:txBody>
          <a:bodyPr wrap="square">
            <a:spAutoFit/>
          </a:bodyPr>
          <a:lstStyle/>
          <a:p>
            <a:pPr marL="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inherit"/>
                <a:ea typeface="+mn-ea"/>
                <a:cs typeface="+mn-cs"/>
              </a:rPr>
              <a:t>Part V:  Summary and Recommendations</a:t>
            </a:r>
            <a:endParaRPr kumimoji="0" lang="en-US" sz="1800" b="0" i="0" u="none" strike="noStrike" kern="1200" cap="none" spc="0" normalizeH="0" baseline="0" noProof="0" dirty="0">
              <a:ln>
                <a:noFill/>
              </a:ln>
              <a:solidFill>
                <a:srgbClr val="333333"/>
              </a:solidFill>
              <a:effectLst/>
              <a:uLnTx/>
              <a:uFillTx/>
              <a:latin typeface="inherit"/>
              <a:ea typeface="+mn-ea"/>
              <a:cs typeface="+mn-cs"/>
            </a:endParaRPr>
          </a:p>
          <a:p>
            <a:pPr marL="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E.  Provide the code used to save the trained network within the neural network.</a:t>
            </a:r>
          </a:p>
          <a:p>
            <a:pPr marL="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F.  Discuss the functionality of your neural network, including the impact of the network architecture.</a:t>
            </a:r>
          </a:p>
          <a:p>
            <a:pPr marL="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G.  Recommend a course of action based on your results.</a:t>
            </a:r>
          </a:p>
          <a:p>
            <a:pPr marL="0" marR="0" lvl="0" indent="-228600" algn="l" defTabSz="4572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inherit"/>
              <a:ea typeface="+mn-ea"/>
              <a:cs typeface="+mn-cs"/>
            </a:endParaRPr>
          </a:p>
          <a:p>
            <a:pPr marL="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nherit"/>
                <a:ea typeface="+mn-ea"/>
                <a:cs typeface="+mn-cs"/>
              </a:rPr>
              <a:t>E.</a:t>
            </a:r>
            <a:r>
              <a:rPr kumimoji="0" lang="en-US" sz="1800" b="1" i="0" u="none" strike="noStrike" kern="1200" cap="none" spc="0" normalizeH="0" baseline="0" noProof="0" dirty="0">
                <a:ln>
                  <a:noFill/>
                </a:ln>
                <a:solidFill>
                  <a:srgbClr val="333333"/>
                </a:solidFill>
                <a:effectLst/>
                <a:uLnTx/>
                <a:uFillTx/>
                <a:latin typeface="inherit"/>
                <a:ea typeface="+mn-ea"/>
                <a:cs typeface="+mn-cs"/>
              </a:rPr>
              <a:t> Provide the code used to save the trained network within the neural network.</a:t>
            </a:r>
          </a:p>
          <a:p>
            <a:pPr marL="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You can save or export your neural network model. </a:t>
            </a:r>
            <a:r>
              <a:rPr kumimoji="0" lang="en-US" sz="1800" b="0" i="0" u="none" strike="noStrike" kern="1200" cap="none" spc="0" normalizeH="0" baseline="0" noProof="0" dirty="0">
                <a:ln>
                  <a:noFill/>
                </a:ln>
                <a:solidFill>
                  <a:srgbClr val="333333"/>
                </a:solidFill>
                <a:effectLst/>
                <a:uLnTx/>
                <a:uFillTx/>
                <a:latin typeface="Helvetica Neue"/>
                <a:ea typeface="+mn-ea"/>
                <a:cs typeface="+mn-cs"/>
              </a:rPr>
              <a:t>The sample codes below can be used to save the trained network within the neural network. You can submit with or without the summary output from the code.</a:t>
            </a:r>
            <a:endParaRPr kumimoji="0" lang="en-US" sz="1800" b="0" i="0" u="none" strike="noStrike" kern="1200" cap="none" spc="0" normalizeH="0" baseline="0" noProof="0" dirty="0">
              <a:ln>
                <a:noFill/>
              </a:ln>
              <a:solidFill>
                <a:srgbClr val="333333"/>
              </a:solidFill>
              <a:effectLst/>
              <a:uLnTx/>
              <a:uFillTx/>
              <a:latin typeface="inherit"/>
              <a:ea typeface="+mn-ea"/>
              <a:cs typeface="+mn-cs"/>
            </a:endParaRPr>
          </a:p>
        </p:txBody>
      </p:sp>
      <p:pic>
        <p:nvPicPr>
          <p:cNvPr id="12" name="Picture 11">
            <a:extLst>
              <a:ext uri="{FF2B5EF4-FFF2-40B4-BE49-F238E27FC236}">
                <a16:creationId xmlns:a16="http://schemas.microsoft.com/office/drawing/2014/main" id="{E4ADCE92-E071-4CB9-B6A9-07873C71189E}"/>
              </a:ext>
            </a:extLst>
          </p:cNvPr>
          <p:cNvPicPr>
            <a:picLocks noChangeAspect="1"/>
          </p:cNvPicPr>
          <p:nvPr/>
        </p:nvPicPr>
        <p:blipFill>
          <a:blip r:embed="rId2"/>
          <a:stretch>
            <a:fillRect/>
          </a:stretch>
        </p:blipFill>
        <p:spPr>
          <a:xfrm>
            <a:off x="897721" y="3231561"/>
            <a:ext cx="4781550" cy="2577035"/>
          </a:xfrm>
          <a:prstGeom prst="rect">
            <a:avLst/>
          </a:prstGeom>
        </p:spPr>
      </p:pic>
      <p:pic>
        <p:nvPicPr>
          <p:cNvPr id="10" name="Picture 9">
            <a:extLst>
              <a:ext uri="{FF2B5EF4-FFF2-40B4-BE49-F238E27FC236}">
                <a16:creationId xmlns:a16="http://schemas.microsoft.com/office/drawing/2014/main" id="{280445A8-0B7E-4365-901D-37F43D9C6FF1}"/>
              </a:ext>
            </a:extLst>
          </p:cNvPr>
          <p:cNvPicPr>
            <a:picLocks noChangeAspect="1"/>
          </p:cNvPicPr>
          <p:nvPr/>
        </p:nvPicPr>
        <p:blipFill>
          <a:blip r:embed="rId3"/>
          <a:stretch>
            <a:fillRect/>
          </a:stretch>
        </p:blipFill>
        <p:spPr>
          <a:xfrm>
            <a:off x="5973619" y="3231561"/>
            <a:ext cx="5410200" cy="2790825"/>
          </a:xfrm>
          <a:prstGeom prst="rect">
            <a:avLst/>
          </a:prstGeom>
        </p:spPr>
      </p:pic>
    </p:spTree>
    <p:extLst>
      <p:ext uri="{BB962C8B-B14F-4D97-AF65-F5344CB8AC3E}">
        <p14:creationId xmlns:p14="http://schemas.microsoft.com/office/powerpoint/2010/main" val="25478893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601E08-F1C7-45F4-93FE-FAB0C5AFFA3A}"/>
              </a:ext>
            </a:extLst>
          </p:cNvPr>
          <p:cNvSpPr txBox="1"/>
          <p:nvPr/>
        </p:nvSpPr>
        <p:spPr>
          <a:xfrm>
            <a:off x="923635" y="863707"/>
            <a:ext cx="10520219" cy="4801314"/>
          </a:xfrm>
          <a:prstGeom prst="rect">
            <a:avLst/>
          </a:prstGeom>
          <a:noFill/>
        </p:spPr>
        <p:txBody>
          <a:bodyPr wrap="square">
            <a:spAutoFit/>
          </a:bodyPr>
          <a:lstStyle/>
          <a:p>
            <a:pPr marL="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nherit"/>
                <a:ea typeface="+mn-ea"/>
                <a:cs typeface="+mn-cs"/>
              </a:rPr>
              <a:t>F.</a:t>
            </a:r>
            <a:r>
              <a:rPr kumimoji="0" lang="en-US" sz="1800" b="1" i="0" u="none" strike="noStrike" kern="1200" cap="none" spc="0" normalizeH="0" baseline="0" noProof="0" dirty="0">
                <a:ln>
                  <a:noFill/>
                </a:ln>
                <a:solidFill>
                  <a:srgbClr val="333333"/>
                </a:solidFill>
                <a:effectLst/>
                <a:uLnTx/>
                <a:uFillTx/>
                <a:latin typeface="inherit"/>
                <a:ea typeface="+mn-ea"/>
                <a:cs typeface="+mn-cs"/>
              </a:rPr>
              <a:t>  Discuss the functionality of your neural network, including the impact of the network architecture.</a:t>
            </a:r>
          </a:p>
          <a:p>
            <a:pPr marL="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inherit"/>
                <a:ea typeface="+mn-ea"/>
                <a:cs typeface="+mn-cs"/>
              </a:rPr>
              <a:t>Functionality: </a:t>
            </a:r>
          </a:p>
          <a:p>
            <a:pPr marL="0" marR="0" lvl="0" indent="-228600" algn="l" defTabSz="457200" rtl="0" eaLnBrk="1" fontAlgn="base" latinLnBrk="0" hangingPunct="1">
              <a:lnSpc>
                <a:spcPct val="100000"/>
              </a:lnSpc>
              <a:spcBef>
                <a:spcPts val="0"/>
              </a:spcBef>
              <a:spcAft>
                <a:spcPts val="0"/>
              </a:spcAft>
              <a:buClrTx/>
              <a:buSzTx/>
              <a:buFontTx/>
              <a:buNone/>
              <a:tabLst/>
              <a:defRPr/>
            </a:pPr>
            <a:endParaRPr lang="en-US" b="1" dirty="0">
              <a:solidFill>
                <a:srgbClr val="333333"/>
              </a:solidFill>
              <a:latin typeface="inherit"/>
            </a:endParaRPr>
          </a:p>
          <a:p>
            <a:pPr marL="57150" marR="0" lvl="0" indent="-28575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You can mention how many customer reviews (e. g., 40,000) your model uses as an input to train, that you validated and tested the model.  </a:t>
            </a:r>
          </a:p>
          <a:p>
            <a:pPr marL="57150" marR="0" lvl="0" indent="-28575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333333"/>
              </a:solidFill>
              <a:latin typeface="inherit"/>
            </a:endParaRPr>
          </a:p>
          <a:p>
            <a:pPr marL="57150" marR="0" lvl="0" indent="-28575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Talk about how you use NLP to analyze the sentiments of the customers from the review. </a:t>
            </a:r>
          </a:p>
          <a:p>
            <a:pPr marL="57150" marR="0" lvl="0" indent="-28575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Your model was trained using the customer reviews and their actual sentiments recorded as labels. </a:t>
            </a:r>
          </a:p>
          <a:p>
            <a:pPr marL="57150" marR="0" lvl="0" indent="-28575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Based on that your model may have been tuned to perform prediction on new customer reviews to identify customer sentiments if they are positive or negative reviews.  </a:t>
            </a:r>
          </a:p>
          <a:p>
            <a:pPr marL="0" marR="0" lvl="0" indent="-228600" algn="l" defTabSz="4572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inherit"/>
              <a:ea typeface="+mn-ea"/>
              <a:cs typeface="+mn-cs"/>
            </a:endParaRPr>
          </a:p>
          <a:p>
            <a:pPr marL="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inherit"/>
                <a:ea typeface="+mn-ea"/>
                <a:cs typeface="+mn-cs"/>
              </a:rPr>
              <a:t>Impact:</a:t>
            </a:r>
            <a:r>
              <a:rPr kumimoji="0" lang="en-US" sz="1800" b="0" i="0" u="none" strike="noStrike" kern="1200" cap="none" spc="0" normalizeH="0" baseline="0" noProof="0" dirty="0">
                <a:ln>
                  <a:noFill/>
                </a:ln>
                <a:solidFill>
                  <a:srgbClr val="333333"/>
                </a:solidFill>
                <a:effectLst/>
                <a:uLnTx/>
                <a:uFillTx/>
                <a:latin typeface="inherit"/>
                <a:ea typeface="+mn-ea"/>
                <a:cs typeface="+mn-cs"/>
              </a:rPr>
              <a:t> </a:t>
            </a:r>
          </a:p>
          <a:p>
            <a:pPr marL="57150" marR="0" lvl="0" indent="-28575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You can state what the network architecture of your neural network helped you with. </a:t>
            </a:r>
          </a:p>
          <a:p>
            <a:pPr marL="57150" marR="0" lvl="0" indent="-28575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inherit"/>
                <a:ea typeface="+mn-ea"/>
                <a:cs typeface="+mn-cs"/>
              </a:rPr>
              <a:t>For example, using the type of architecture you had, helped you detect the sentiment of your reviews with an acceptable degree of accuracy.  </a:t>
            </a:r>
          </a:p>
          <a:p>
            <a:pPr marL="0" marR="0" lvl="0" indent="-228600" algn="l" defTabSz="4572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inherit"/>
              <a:ea typeface="+mn-ea"/>
              <a:cs typeface="+mn-cs"/>
            </a:endParaRPr>
          </a:p>
          <a:p>
            <a:pPr marL="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nherit"/>
                <a:ea typeface="+mn-ea"/>
                <a:cs typeface="+mn-cs"/>
              </a:rPr>
              <a:t>G.  </a:t>
            </a:r>
            <a:r>
              <a:rPr kumimoji="0" lang="en-US" sz="1800" b="1" i="0" u="none" strike="noStrike" kern="1200" cap="none" spc="0" normalizeH="0" baseline="0" noProof="0" dirty="0">
                <a:ln>
                  <a:noFill/>
                </a:ln>
                <a:solidFill>
                  <a:prstClr val="black"/>
                </a:solidFill>
                <a:effectLst/>
                <a:uLnTx/>
                <a:uFillTx/>
                <a:latin typeface="inherit"/>
                <a:ea typeface="+mn-ea"/>
                <a:cs typeface="+mn-cs"/>
              </a:rPr>
              <a:t>Recommend a course of action based on your results.</a:t>
            </a:r>
          </a:p>
        </p:txBody>
      </p:sp>
    </p:spTree>
    <p:extLst>
      <p:ext uri="{BB962C8B-B14F-4D97-AF65-F5344CB8AC3E}">
        <p14:creationId xmlns:p14="http://schemas.microsoft.com/office/powerpoint/2010/main" val="34623485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8CEFC3-3548-4A7F-994F-5E1A6F72CD2A}"/>
              </a:ext>
            </a:extLst>
          </p:cNvPr>
          <p:cNvSpPr txBox="1"/>
          <p:nvPr/>
        </p:nvSpPr>
        <p:spPr>
          <a:xfrm>
            <a:off x="914400" y="751344"/>
            <a:ext cx="10439400" cy="5078313"/>
          </a:xfrm>
          <a:prstGeom prst="rect">
            <a:avLst/>
          </a:prstGeom>
          <a:noFill/>
        </p:spPr>
        <p:txBody>
          <a:bodyPr wrap="square">
            <a:spAutoFit/>
          </a:bodyPr>
          <a:lstStyle/>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Lato" panose="020F0502020204030203" pitchFamily="34" charset="0"/>
                <a:ea typeface="+mn-ea"/>
                <a:cs typeface="+mn-cs"/>
              </a:rPr>
              <a:t>Part VI: Reporting.</a:t>
            </a:r>
            <a:endParaRPr kumimoji="0" lang="en-US" sz="1800" b="0" i="0" u="none" strike="noStrike" kern="1200" cap="none" spc="0" normalizeH="0" baseline="0" noProof="0" dirty="0">
              <a:ln>
                <a:noFill/>
              </a:ln>
              <a:solidFill>
                <a:srgbClr val="333333"/>
              </a:solidFill>
              <a:effectLst/>
              <a:uLnTx/>
              <a:uFillTx/>
              <a:latin typeface="Lato" panose="020F0502020204030203" pitchFamily="34" charset="0"/>
              <a:ea typeface="+mn-ea"/>
              <a:cs typeface="+mn-cs"/>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Lato" panose="020F0502020204030203" pitchFamily="34" charset="0"/>
                <a:ea typeface="+mn-ea"/>
                <a:cs typeface="+mn-cs"/>
              </a:rPr>
              <a:t>H.  Show your neural network </a:t>
            </a:r>
            <a:r>
              <a:rPr lang="en-US" dirty="0">
                <a:solidFill>
                  <a:srgbClr val="333333"/>
                </a:solidFill>
                <a:latin typeface="Lato" panose="020F0502020204030203" pitchFamily="34" charset="0"/>
              </a:rPr>
              <a:t>in</a:t>
            </a:r>
            <a:r>
              <a:rPr kumimoji="0" lang="en-US" sz="1800" b="0" i="0" u="none" strike="noStrike" kern="1200" cap="none" spc="0" normalizeH="0" baseline="0" noProof="0" dirty="0">
                <a:ln>
                  <a:noFill/>
                </a:ln>
                <a:solidFill>
                  <a:srgbClr val="333333"/>
                </a:solidFill>
                <a:effectLst/>
                <a:uLnTx/>
                <a:uFillTx/>
                <a:latin typeface="Lato" panose="020F0502020204030203" pitchFamily="34" charset="0"/>
                <a:ea typeface="+mn-ea"/>
                <a:cs typeface="+mn-cs"/>
              </a:rPr>
              <a:t> an industry-relevant interactive development environment (e.g., an R Markdown document, a </a:t>
            </a:r>
            <a:r>
              <a:rPr kumimoji="0" lang="en-US" sz="1800" b="0" i="0" u="none" strike="noStrike" kern="1200" cap="none" spc="0" normalizeH="0" baseline="0" noProof="0" dirty="0" err="1">
                <a:ln>
                  <a:noFill/>
                </a:ln>
                <a:solidFill>
                  <a:srgbClr val="333333"/>
                </a:solidFill>
                <a:effectLst/>
                <a:uLnTx/>
                <a:uFillTx/>
                <a:latin typeface="Lato" panose="020F0502020204030203" pitchFamily="34" charset="0"/>
                <a:ea typeface="+mn-ea"/>
                <a:cs typeface="+mn-cs"/>
              </a:rPr>
              <a:t>Jupyter</a:t>
            </a:r>
            <a:r>
              <a:rPr kumimoji="0" lang="en-US" sz="1800" b="0" i="0" u="none" strike="noStrike" kern="1200" cap="none" spc="0" normalizeH="0" baseline="0" noProof="0" dirty="0">
                <a:ln>
                  <a:noFill/>
                </a:ln>
                <a:solidFill>
                  <a:srgbClr val="333333"/>
                </a:solidFill>
                <a:effectLst/>
                <a:uLnTx/>
                <a:uFillTx/>
                <a:latin typeface="Lato" panose="020F0502020204030203" pitchFamily="34" charset="0"/>
                <a:ea typeface="+mn-ea"/>
                <a:cs typeface="+mn-cs"/>
              </a:rPr>
              <a:t> Notebook, etc.). Include a PDF or HTML document of your executed notebook presentation. </a:t>
            </a:r>
          </a:p>
          <a:p>
            <a:pPr marL="228600" marR="0" lvl="0" indent="-228600" algn="l" defTabSz="4572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Lato" panose="020F0502020204030203" pitchFamily="34" charset="0"/>
              <a:ea typeface="+mn-ea"/>
              <a:cs typeface="+mn-cs"/>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Lato" panose="020F0502020204030203" pitchFamily="34" charset="0"/>
                <a:ea typeface="+mn-ea"/>
                <a:cs typeface="+mn-cs"/>
              </a:rPr>
              <a:t>    Sometime, the evaluator will return your work for revision saying that </a:t>
            </a:r>
            <a:r>
              <a:rPr kumimoji="0" lang="en-US" sz="1800" b="0" i="0" u="none" strike="noStrike" kern="1200" cap="none" spc="0" normalizeH="0" baseline="0" noProof="0" dirty="0">
                <a:ln>
                  <a:noFill/>
                </a:ln>
                <a:solidFill>
                  <a:srgbClr val="C00000"/>
                </a:solidFill>
                <a:effectLst/>
                <a:uLnTx/>
                <a:uFillTx/>
                <a:latin typeface="Lato" panose="020F0502020204030203" pitchFamily="34" charset="0"/>
                <a:ea typeface="+mn-ea"/>
                <a:cs typeface="+mn-cs"/>
              </a:rPr>
              <a:t>“The submission provides a word document, a Python code, and a </a:t>
            </a:r>
            <a:r>
              <a:rPr kumimoji="0" lang="en-US" sz="1800" b="0" i="0" u="none" strike="noStrike" kern="1200" cap="none" spc="0" normalizeH="0" baseline="0" noProof="0" dirty="0" err="1">
                <a:ln>
                  <a:noFill/>
                </a:ln>
                <a:solidFill>
                  <a:srgbClr val="C00000"/>
                </a:solidFill>
                <a:effectLst/>
                <a:uLnTx/>
                <a:uFillTx/>
                <a:latin typeface="Lato" panose="020F0502020204030203" pitchFamily="34" charset="0"/>
                <a:ea typeface="+mn-ea"/>
                <a:cs typeface="+mn-cs"/>
              </a:rPr>
              <a:t>Jupyter</a:t>
            </a:r>
            <a:r>
              <a:rPr kumimoji="0" lang="en-US" sz="1800" b="0" i="0" u="none" strike="noStrike" kern="1200" cap="none" spc="0" normalizeH="0" baseline="0" noProof="0" dirty="0">
                <a:ln>
                  <a:noFill/>
                </a:ln>
                <a:solidFill>
                  <a:srgbClr val="C00000"/>
                </a:solidFill>
                <a:effectLst/>
                <a:uLnTx/>
                <a:uFillTx/>
                <a:latin typeface="Lato" panose="020F0502020204030203" pitchFamily="34" charset="0"/>
                <a:ea typeface="+mn-ea"/>
                <a:cs typeface="+mn-cs"/>
              </a:rPr>
              <a:t> notebook with the code. A PDF or HTML document is not readily evident” </a:t>
            </a:r>
            <a:r>
              <a:rPr kumimoji="0" lang="en-US" sz="1800" b="0" i="0" u="none" strike="noStrike" kern="1200" cap="none" spc="0" normalizeH="0" baseline="0" noProof="0" dirty="0">
                <a:ln>
                  <a:noFill/>
                </a:ln>
                <a:solidFill>
                  <a:srgbClr val="0070C0"/>
                </a:solidFill>
                <a:effectLst/>
                <a:uLnTx/>
                <a:uFillTx/>
                <a:latin typeface="Lato" panose="020F0502020204030203" pitchFamily="34" charset="0"/>
                <a:ea typeface="+mn-ea"/>
                <a:cs typeface="+mn-cs"/>
              </a:rPr>
              <a:t>That simply means, you need to save the </a:t>
            </a:r>
            <a:r>
              <a:rPr kumimoji="0" lang="en-US" sz="1800" b="0" i="0" u="none" strike="noStrike" kern="1200" cap="none" spc="0" normalizeH="0" baseline="0" noProof="0" dirty="0" err="1">
                <a:ln>
                  <a:noFill/>
                </a:ln>
                <a:solidFill>
                  <a:srgbClr val="0070C0"/>
                </a:solidFill>
                <a:effectLst/>
                <a:uLnTx/>
                <a:uFillTx/>
                <a:latin typeface="Lato" panose="020F0502020204030203" pitchFamily="34" charset="0"/>
                <a:ea typeface="+mn-ea"/>
                <a:cs typeface="+mn-cs"/>
              </a:rPr>
              <a:t>Jupyter</a:t>
            </a:r>
            <a:r>
              <a:rPr kumimoji="0" lang="en-US" sz="1800" b="0" i="0" u="none" strike="noStrike" kern="1200" cap="none" spc="0" normalizeH="0" baseline="0" noProof="0" dirty="0">
                <a:ln>
                  <a:noFill/>
                </a:ln>
                <a:solidFill>
                  <a:srgbClr val="0070C0"/>
                </a:solidFill>
                <a:effectLst/>
                <a:uLnTx/>
                <a:uFillTx/>
                <a:latin typeface="Lato" panose="020F0502020204030203" pitchFamily="34" charset="0"/>
                <a:ea typeface="+mn-ea"/>
                <a:cs typeface="+mn-cs"/>
              </a:rPr>
              <a:t> notebook as a pdf or html because they may not be able to open the </a:t>
            </a:r>
            <a:r>
              <a:rPr kumimoji="0" lang="en-US" sz="1800" b="0" i="0" u="none" strike="noStrike" kern="1200" cap="none" spc="0" normalizeH="0" baseline="0" noProof="0" dirty="0" err="1">
                <a:ln>
                  <a:noFill/>
                </a:ln>
                <a:solidFill>
                  <a:srgbClr val="0070C0"/>
                </a:solidFill>
                <a:effectLst/>
                <a:uLnTx/>
                <a:uFillTx/>
                <a:latin typeface="Lato" panose="020F0502020204030203" pitchFamily="34" charset="0"/>
                <a:ea typeface="+mn-ea"/>
                <a:cs typeface="+mn-cs"/>
              </a:rPr>
              <a:t>ipynb</a:t>
            </a:r>
            <a:r>
              <a:rPr kumimoji="0" lang="en-US" sz="1800" b="0" i="0" u="none" strike="noStrike" kern="1200" cap="none" spc="0" normalizeH="0" baseline="0" noProof="0" dirty="0">
                <a:ln>
                  <a:noFill/>
                </a:ln>
                <a:solidFill>
                  <a:srgbClr val="0070C0"/>
                </a:solidFill>
                <a:effectLst/>
                <a:uLnTx/>
                <a:uFillTx/>
                <a:latin typeface="Lato" panose="020F0502020204030203" pitchFamily="34" charset="0"/>
                <a:ea typeface="+mn-ea"/>
                <a:cs typeface="+mn-cs"/>
              </a:rPr>
              <a:t> file extension. </a:t>
            </a:r>
            <a:r>
              <a:rPr kumimoji="0" lang="en-US" b="0" i="0" u="none" strike="noStrike" kern="1200" cap="none" spc="0" normalizeH="0" baseline="0" noProof="0" dirty="0">
                <a:ln>
                  <a:noFill/>
                </a:ln>
                <a:solidFill>
                  <a:srgbClr val="0070C0"/>
                </a:solidFill>
                <a:effectLst/>
                <a:uLnTx/>
                <a:uFillTx/>
                <a:latin typeface="inherit"/>
              </a:rPr>
              <a:t>The following link shows how to export your </a:t>
            </a:r>
            <a:r>
              <a:rPr kumimoji="0" lang="en-US" b="0" i="0" u="none" strike="noStrike" kern="1200" cap="none" spc="0" normalizeH="0" baseline="0" noProof="0" dirty="0" err="1">
                <a:ln>
                  <a:noFill/>
                </a:ln>
                <a:solidFill>
                  <a:srgbClr val="0070C0"/>
                </a:solidFill>
                <a:effectLst/>
                <a:uLnTx/>
                <a:uFillTx/>
                <a:latin typeface="inherit"/>
              </a:rPr>
              <a:t>Jupyter</a:t>
            </a:r>
            <a:r>
              <a:rPr kumimoji="0" lang="en-US" b="0" i="0" u="none" strike="noStrike" kern="1200" cap="none" spc="0" normalizeH="0" baseline="0" noProof="0" dirty="0">
                <a:ln>
                  <a:noFill/>
                </a:ln>
                <a:solidFill>
                  <a:srgbClr val="0070C0"/>
                </a:solidFill>
                <a:effectLst/>
                <a:uLnTx/>
                <a:uFillTx/>
                <a:latin typeface="inherit"/>
              </a:rPr>
              <a:t> Notebook to html or PDF. </a:t>
            </a:r>
            <a:r>
              <a:rPr kumimoji="0" lang="en-US" b="0" i="0" u="none" strike="noStrike" kern="1200" cap="none" spc="0" normalizeH="0" baseline="0" noProof="0" dirty="0">
                <a:ln>
                  <a:noFill/>
                </a:ln>
                <a:solidFill>
                  <a:srgbClr val="0070C0"/>
                </a:solidFill>
                <a:effectLst/>
                <a:uLnTx/>
                <a:uFillTx/>
                <a:latin typeface="inherit"/>
                <a:hlinkClick r:id="rId2"/>
              </a:rPr>
              <a:t>https://jupyterlab.readthedocs.io/en/stable/user/export.html</a:t>
            </a:r>
            <a:r>
              <a:rPr kumimoji="0" lang="en-US" b="0" i="0" u="none" strike="noStrike" kern="1200" cap="none" spc="0" normalizeH="0" baseline="0" noProof="0" dirty="0">
                <a:ln>
                  <a:noFill/>
                </a:ln>
                <a:solidFill>
                  <a:srgbClr val="0070C0"/>
                </a:solidFill>
                <a:effectLst/>
                <a:uLnTx/>
                <a:uFillTx/>
                <a:latin typeface="inherit"/>
              </a:rPr>
              <a:t> </a:t>
            </a:r>
            <a:br>
              <a:rPr kumimoji="0" lang="en-US" sz="1800" b="0" i="0" u="none" strike="noStrike" kern="1200" cap="none" spc="0" normalizeH="0" baseline="0" noProof="0" dirty="0">
                <a:ln>
                  <a:noFill/>
                </a:ln>
                <a:solidFill>
                  <a:srgbClr val="0070C0"/>
                </a:solidFill>
                <a:effectLst/>
                <a:uLnTx/>
                <a:uFillTx/>
                <a:latin typeface="Lato" panose="020F0502020204030203" pitchFamily="34" charset="0"/>
                <a:ea typeface="+mn-ea"/>
                <a:cs typeface="+mn-cs"/>
              </a:rPr>
            </a:br>
            <a:endParaRPr kumimoji="0" lang="en-US" sz="1800" b="0" i="0" u="none" strike="noStrike" kern="1200" cap="none" spc="0" normalizeH="0" baseline="0" noProof="0" dirty="0">
              <a:ln>
                <a:noFill/>
              </a:ln>
              <a:solidFill>
                <a:srgbClr val="0070C0"/>
              </a:solidFill>
              <a:effectLst/>
              <a:uLnTx/>
              <a:uFillTx/>
              <a:latin typeface="Lato" panose="020F0502020204030203" pitchFamily="34" charset="0"/>
              <a:ea typeface="+mn-ea"/>
              <a:cs typeface="+mn-cs"/>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Lato" panose="020F0502020204030203" pitchFamily="34" charset="0"/>
                <a:ea typeface="+mn-ea"/>
                <a:cs typeface="+mn-cs"/>
              </a:rPr>
              <a:t>I.  List the web sources used to acquire data or segments of third-party code to support the application.</a:t>
            </a:r>
            <a:br>
              <a:rPr kumimoji="0" lang="en-US" sz="1800" b="0" i="0" u="none" strike="noStrike" kern="1200" cap="none" spc="0" normalizeH="0" baseline="0" noProof="0" dirty="0">
                <a:ln>
                  <a:noFill/>
                </a:ln>
                <a:solidFill>
                  <a:srgbClr val="333333"/>
                </a:solidFill>
                <a:effectLst/>
                <a:uLnTx/>
                <a:uFillTx/>
                <a:latin typeface="Lato" panose="020F0502020204030203" pitchFamily="34" charset="0"/>
                <a:ea typeface="+mn-ea"/>
                <a:cs typeface="+mn-cs"/>
              </a:rPr>
            </a:br>
            <a:br>
              <a:rPr kumimoji="0" lang="en-US" sz="1800" b="0" i="0" u="none" strike="noStrike" kern="1200" cap="none" spc="0" normalizeH="0" baseline="0" noProof="0" dirty="0">
                <a:ln>
                  <a:noFill/>
                </a:ln>
                <a:solidFill>
                  <a:srgbClr val="333333"/>
                </a:solidFill>
                <a:effectLst/>
                <a:uLnTx/>
                <a:uFillTx/>
                <a:latin typeface="Lato" panose="020F0502020204030203" pitchFamily="34" charset="0"/>
                <a:ea typeface="+mn-ea"/>
                <a:cs typeface="+mn-cs"/>
              </a:rPr>
            </a:br>
            <a:endParaRPr kumimoji="0" lang="en-US" sz="1800" b="0" i="0" u="none" strike="noStrike" kern="1200" cap="none" spc="0" normalizeH="0" baseline="0" noProof="0" dirty="0">
              <a:ln>
                <a:noFill/>
              </a:ln>
              <a:solidFill>
                <a:srgbClr val="333333"/>
              </a:solidFill>
              <a:effectLst/>
              <a:uLnTx/>
              <a:uFillTx/>
              <a:latin typeface="Lato" panose="020F0502020204030203" pitchFamily="34" charset="0"/>
              <a:ea typeface="+mn-ea"/>
              <a:cs typeface="+mn-cs"/>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Lato" panose="020F0502020204030203" pitchFamily="34" charset="0"/>
                <a:ea typeface="+mn-ea"/>
                <a:cs typeface="+mn-cs"/>
              </a:rPr>
              <a:t>J.  Acknowledge sources, using in-text citations and references, for content that is quoted, paraphrased or summarized.</a:t>
            </a:r>
            <a:br>
              <a:rPr kumimoji="0" lang="en-US" sz="1800" b="0" i="0" u="none" strike="noStrike" kern="1200" cap="none" spc="0" normalizeH="0" baseline="0" noProof="0" dirty="0">
                <a:ln>
                  <a:noFill/>
                </a:ln>
                <a:solidFill>
                  <a:srgbClr val="333333"/>
                </a:solidFill>
                <a:effectLst/>
                <a:uLnTx/>
                <a:uFillTx/>
                <a:latin typeface="Lato" panose="020F0502020204030203" pitchFamily="34" charset="0"/>
                <a:ea typeface="+mn-ea"/>
                <a:cs typeface="+mn-cs"/>
              </a:rPr>
            </a:br>
            <a:endParaRPr kumimoji="0" lang="en-US" sz="1800" b="0" i="0" u="none" strike="noStrike" kern="1200" cap="none" spc="0" normalizeH="0" baseline="0" noProof="0" dirty="0">
              <a:ln>
                <a:noFill/>
              </a:ln>
              <a:solidFill>
                <a:srgbClr val="333333"/>
              </a:solidFill>
              <a:effectLst/>
              <a:uLnTx/>
              <a:uFillTx/>
              <a:latin typeface="Lato" panose="020F0502020204030203" pitchFamily="34" charset="0"/>
              <a:ea typeface="+mn-ea"/>
              <a:cs typeface="+mn-cs"/>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Lato" panose="020F0502020204030203" pitchFamily="34" charset="0"/>
                <a:ea typeface="+mn-ea"/>
                <a:cs typeface="+mn-cs"/>
              </a:rPr>
              <a:t>K.  Demonstrate professional communication in the content and presentation of your submission.</a:t>
            </a:r>
          </a:p>
        </p:txBody>
      </p:sp>
    </p:spTree>
    <p:extLst>
      <p:ext uri="{BB962C8B-B14F-4D97-AF65-F5344CB8AC3E}">
        <p14:creationId xmlns:p14="http://schemas.microsoft.com/office/powerpoint/2010/main" val="33111873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284886-7FF5-4C49-8550-ABACBE225C92}"/>
              </a:ext>
            </a:extLst>
          </p:cNvPr>
          <p:cNvSpPr txBox="1"/>
          <p:nvPr/>
        </p:nvSpPr>
        <p:spPr>
          <a:xfrm>
            <a:off x="2605596" y="645396"/>
            <a:ext cx="6116714" cy="584775"/>
          </a:xfrm>
          <a:prstGeom prst="rect">
            <a:avLst/>
          </a:prstGeom>
          <a:solidFill>
            <a:schemeClr val="accent1">
              <a:lumMod val="20000"/>
              <a:lumOff val="8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mn-cs"/>
              </a:rPr>
              <a:t>Q &amp; A </a:t>
            </a:r>
            <a:endParaRPr kumimoji="0" lang="en-US" sz="32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
        <p:nvSpPr>
          <p:cNvPr id="7" name="TextBox 6">
            <a:extLst>
              <a:ext uri="{FF2B5EF4-FFF2-40B4-BE49-F238E27FC236}">
                <a16:creationId xmlns:a16="http://schemas.microsoft.com/office/drawing/2014/main" id="{0781A0A5-1750-4A7E-A959-9B6357821B45}"/>
              </a:ext>
            </a:extLst>
          </p:cNvPr>
          <p:cNvSpPr txBox="1"/>
          <p:nvPr/>
        </p:nvSpPr>
        <p:spPr>
          <a:xfrm>
            <a:off x="878888" y="1230171"/>
            <a:ext cx="10520039" cy="34163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800" b="1" i="0" u="none" strike="noStrike" kern="1200" cap="none" spc="0" normalizeH="0" baseline="0" noProof="0" dirty="0">
                <a:ln>
                  <a:noFill/>
                </a:ln>
                <a:solidFill>
                  <a:srgbClr val="C00000"/>
                </a:solidFill>
                <a:effectLst/>
                <a:uLnTx/>
                <a:uFillTx/>
                <a:latin typeface="inherit"/>
                <a:ea typeface="Times New Roman" panose="02020603050405020304" pitchFamily="18" charset="0"/>
                <a:cs typeface="Courier New" panose="02070309020205020404" pitchFamily="49" charset="0"/>
              </a:rPr>
              <a:t>Question</a:t>
            </a:r>
            <a:r>
              <a:rPr kumimoji="0" lang="en-US" sz="1800" b="0" i="0" u="none" strike="noStrike" kern="1200" cap="none" spc="0" normalizeH="0" baseline="0" noProof="0" dirty="0">
                <a:ln>
                  <a:noFill/>
                </a:ln>
                <a:solidFill>
                  <a:srgbClr val="C00000"/>
                </a:solidFill>
                <a:effectLst/>
                <a:uLnTx/>
                <a:uFillTx/>
                <a:latin typeface="inherit"/>
                <a:ea typeface="Times New Roman" panose="02020603050405020304" pitchFamily="18" charset="0"/>
                <a:cs typeface="Courier New" panose="02070309020205020404" pitchFamily="49" charset="0"/>
              </a:rPr>
              <a:t>: Why will every time I re-run the model it gives me a different result on the stop epoch point? And how can I prevent it from stopping at one point only?</a:t>
            </a:r>
            <a:endParaRPr kumimoji="0" lang="en-US" sz="1800" b="0" i="0" u="none" strike="noStrike" kern="1200" cap="none" spc="0" normalizeH="0" baseline="0" noProof="0" dirty="0">
              <a:ln>
                <a:noFill/>
              </a:ln>
              <a:solidFill>
                <a:srgbClr val="C00000"/>
              </a:solidFill>
              <a:effectLst/>
              <a:uLnTx/>
              <a:uFillTx/>
              <a:latin typeface="inherit"/>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800" b="0" i="0" u="none" strike="noStrike" kern="1200" cap="none" spc="0" normalizeH="0" baseline="0" noProof="0" dirty="0">
                <a:ln>
                  <a:noFill/>
                </a:ln>
                <a:solidFill>
                  <a:srgbClr val="C00000"/>
                </a:solidFill>
                <a:effectLst/>
                <a:uLnTx/>
                <a:uFillTx/>
                <a:latin typeface="inherit"/>
                <a:ea typeface="Times New Roman" panose="02020603050405020304" pitchFamily="18" charset="0"/>
                <a:cs typeface="Courier New" panose="02070309020205020404" pitchFamily="49" charset="0"/>
              </a:rPr>
              <a:t> </a:t>
            </a:r>
            <a:endParaRPr kumimoji="0" lang="en-US" sz="1800" b="0" i="0" u="none" strike="noStrike" kern="1200" cap="none" spc="0" normalizeH="0" baseline="0" noProof="0" dirty="0">
              <a:ln>
                <a:noFill/>
              </a:ln>
              <a:solidFill>
                <a:srgbClr val="C00000"/>
              </a:solidFill>
              <a:effectLst/>
              <a:uLnTx/>
              <a:uFillTx/>
              <a:latin typeface="inherit"/>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800" b="0" i="0" u="none" strike="noStrike" kern="1200" cap="none" spc="0" normalizeH="0" baseline="0" noProof="0" dirty="0">
                <a:ln>
                  <a:noFill/>
                </a:ln>
                <a:solidFill>
                  <a:srgbClr val="212121"/>
                </a:solidFill>
                <a:effectLst/>
                <a:uLnTx/>
                <a:uFillTx/>
                <a:latin typeface="inherit"/>
                <a:ea typeface="Times New Roman" panose="02020603050405020304" pitchFamily="18" charset="0"/>
                <a:cs typeface="Courier New" panose="02070309020205020404" pitchFamily="49" charset="0"/>
              </a:rPr>
              <a:t>If you set up an epoch your model training will stop at that epoch whether your model validation scores improve or not. If you set up early stopping criteria, it will stop whenever your validation is no longer improving whether it ran the number of epochs set or not. </a:t>
            </a:r>
            <a:endPar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800" b="0" i="0" u="none" strike="noStrike" kern="1200" cap="none" spc="0" normalizeH="0" baseline="0" noProof="0" dirty="0">
                <a:ln>
                  <a:noFill/>
                </a:ln>
                <a:solidFill>
                  <a:srgbClr val="212121"/>
                </a:solidFill>
                <a:effectLst/>
                <a:uLnTx/>
                <a:uFillTx/>
                <a:latin typeface="inherit"/>
                <a:ea typeface="Times New Roman" panose="02020603050405020304" pitchFamily="18" charset="0"/>
                <a:cs typeface="Courier New" panose="02070309020205020404" pitchFamily="49" charset="0"/>
              </a:rPr>
              <a:t> </a:t>
            </a:r>
            <a:endPar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800" b="0" i="0" u="none" strike="noStrike" kern="1200" cap="none" spc="0" normalizeH="0" baseline="0" noProof="0" dirty="0">
                <a:ln>
                  <a:noFill/>
                </a:ln>
                <a:solidFill>
                  <a:srgbClr val="212121"/>
                </a:solidFill>
                <a:effectLst/>
                <a:uLnTx/>
                <a:uFillTx/>
                <a:latin typeface="inherit"/>
                <a:ea typeface="Times New Roman" panose="02020603050405020304" pitchFamily="18" charset="0"/>
                <a:cs typeface="Courier New" panose="02070309020205020404" pitchFamily="49" charset="0"/>
              </a:rPr>
              <a:t>Since you set early stopping criteria, you might want to play with your patient argument to see if it makes any difference.  The monitor takes an argument called patience, which is how many epochs the model can go without improving before you stop training, generally, </a:t>
            </a:r>
            <a:r>
              <a:rPr kumimoji="0" lang="en-US" sz="1800" b="1" i="0" u="none" strike="noStrike" kern="1200" cap="none" spc="0" normalizeH="0" baseline="0" noProof="0" dirty="0">
                <a:ln>
                  <a:noFill/>
                </a:ln>
                <a:solidFill>
                  <a:srgbClr val="212121"/>
                </a:solidFill>
                <a:effectLst/>
                <a:uLnTx/>
                <a:uFillTx/>
                <a:latin typeface="inherit"/>
                <a:ea typeface="Times New Roman" panose="02020603050405020304" pitchFamily="18" charset="0"/>
                <a:cs typeface="Courier New" panose="02070309020205020404" pitchFamily="49" charset="0"/>
              </a:rPr>
              <a:t>2 or 3</a:t>
            </a:r>
            <a:r>
              <a:rPr kumimoji="0" lang="en-US" sz="1800" b="0" i="0" u="none" strike="noStrike" kern="1200" cap="none" spc="0" normalizeH="0" baseline="0" noProof="0" dirty="0">
                <a:ln>
                  <a:noFill/>
                </a:ln>
                <a:solidFill>
                  <a:srgbClr val="212121"/>
                </a:solidFill>
                <a:effectLst/>
                <a:uLnTx/>
                <a:uFillTx/>
                <a:latin typeface="inherit"/>
                <a:ea typeface="Times New Roman" panose="02020603050405020304" pitchFamily="18" charset="0"/>
                <a:cs typeface="Courier New" panose="02070309020205020404" pitchFamily="49" charset="0"/>
              </a:rPr>
              <a:t> is a good value for patience.</a:t>
            </a:r>
            <a:endPar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800" b="0" i="0" u="none" strike="noStrike" kern="1200" cap="none" spc="0" normalizeH="0" baseline="0" noProof="0" dirty="0">
                <a:ln>
                  <a:noFill/>
                </a:ln>
                <a:solidFill>
                  <a:srgbClr val="212121"/>
                </a:solidFill>
                <a:effectLst/>
                <a:uLnTx/>
                <a:uFillTx/>
                <a:latin typeface="inherit"/>
                <a:ea typeface="Times New Roman" panose="02020603050405020304" pitchFamily="18" charset="0"/>
                <a:cs typeface="Courier New" panose="02070309020205020404" pitchFamily="49" charset="0"/>
              </a:rPr>
              <a:t> </a:t>
            </a:r>
            <a:endPar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800" b="0" i="1" u="none" strike="noStrike" kern="1200" cap="none" spc="0" normalizeH="0" baseline="0" noProof="0" dirty="0">
                <a:ln>
                  <a:noFill/>
                </a:ln>
                <a:solidFill>
                  <a:srgbClr val="212121"/>
                </a:solidFill>
                <a:effectLst/>
                <a:uLnTx/>
                <a:uFillTx/>
                <a:latin typeface="inherit"/>
                <a:ea typeface="Times New Roman" panose="02020603050405020304" pitchFamily="18" charset="0"/>
                <a:cs typeface="Courier New" panose="02070309020205020404" pitchFamily="49" charset="0"/>
                <a:hlinkClick r:id="rId2"/>
              </a:rPr>
              <a:t>https://machinelearningmastery.com/use-word-embedding-layers-deep-learning-keras/</a:t>
            </a:r>
            <a:endParaRPr kumimoji="0" lang="en-US" sz="1800" b="0" i="1" u="none" strike="noStrike" kern="1200" cap="none" spc="0" normalizeH="0" baseline="0" noProof="0" dirty="0">
              <a:ln>
                <a:noFill/>
              </a:ln>
              <a:solidFill>
                <a:srgbClr val="212121"/>
              </a:solidFill>
              <a:effectLst/>
              <a:uLnTx/>
              <a:uFillTx/>
              <a:latin typeface="inherit"/>
              <a:ea typeface="Times New Roman" panose="02020603050405020304" pitchFamily="18" charset="0"/>
              <a:cs typeface="Courier New" panose="02070309020205020404" pitchFamily="49" charset="0"/>
            </a:endParaRPr>
          </a:p>
        </p:txBody>
      </p:sp>
    </p:spTree>
    <p:extLst>
      <p:ext uri="{BB962C8B-B14F-4D97-AF65-F5344CB8AC3E}">
        <p14:creationId xmlns:p14="http://schemas.microsoft.com/office/powerpoint/2010/main" val="18844054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A89017-1B76-4A78-A3B2-1D734C3B487A}"/>
              </a:ext>
            </a:extLst>
          </p:cNvPr>
          <p:cNvSpPr txBox="1"/>
          <p:nvPr/>
        </p:nvSpPr>
        <p:spPr>
          <a:xfrm>
            <a:off x="911440" y="753970"/>
            <a:ext cx="10451885" cy="39703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mn-cs"/>
              </a:rPr>
              <a:t>Should I remove stop words from my dataset?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mn-cs"/>
              </a:rPr>
              <a:t>There is no requirement to remove Stop Words.  Stop words are used to eliminate unimportant words, allowing your model to focus on the important words instead. If you do not think it is necessary to help your model performance, then you can leave it on.</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mn-cs"/>
              </a:rPr>
              <a:t>The task doesn't seem to address lemmatization or stemming, why should I do it?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mn-cs"/>
              </a:rPr>
              <a:t>Stemming is part of the tokenization process.  It helps reduce a word to its root to normalize vocabulary. Specifically, a word loses its suffix so that other words that derive from the same root become standardized and comparable. However, there are disadvantages to this method. Over-stemming can occur, where two words from different stems result in the same root and cause a false positive. Under-stemming can also occur, where two words from the same stem result in different roots and cause a false negative. Stemming could also introduce confusion, as the stemmed words do not always revert to their dictionary roots. Based on the pros and cons, you can make the decision to lemmatize or not.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14300251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ED95D6-6026-4B23-8E48-9696C6152713}"/>
              </a:ext>
            </a:extLst>
          </p:cNvPr>
          <p:cNvSpPr txBox="1"/>
          <p:nvPr/>
        </p:nvSpPr>
        <p:spPr>
          <a:xfrm>
            <a:off x="904228" y="892321"/>
            <a:ext cx="10382250" cy="175432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92929"/>
                </a:solidFill>
                <a:effectLst/>
                <a:uLnTx/>
                <a:uFillTx/>
                <a:latin typeface="sohne"/>
                <a:ea typeface="+mn-ea"/>
                <a:cs typeface="+mn-cs"/>
              </a:rPr>
              <a:t>What is Bag of words?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92929"/>
                </a:solidFill>
                <a:effectLst/>
                <a:uLnTx/>
                <a:uFillTx/>
                <a:latin typeface="charter"/>
                <a:ea typeface="+mn-ea"/>
                <a:cs typeface="+mn-cs"/>
              </a:rPr>
              <a:t>Is a type of model in NLP, the other is the N-gram. Bag of words is a method for creating a vector from a document. It works by counting up all the words in a document and assigning each word in the chosen vocabulary to a position in a vector representation. </a:t>
            </a:r>
            <a:endParaRPr lang="en-US" dirty="0">
              <a:solidFill>
                <a:srgbClr val="292929"/>
              </a:solidFill>
              <a:latin typeface="charter"/>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92929"/>
                </a:solidFill>
                <a:effectLst/>
                <a:uLnTx/>
                <a:uFillTx/>
                <a:latin typeface="charter"/>
                <a:ea typeface="+mn-ea"/>
                <a:cs typeface="+mn-cs"/>
              </a:rPr>
              <a:t>This is one hot encoding the words (one position for each word in the vocabulary) and then adding up the vectors to get the bag of words representation of the document.</a:t>
            </a:r>
          </a:p>
        </p:txBody>
      </p:sp>
      <p:pic>
        <p:nvPicPr>
          <p:cNvPr id="5" name="Picture 4">
            <a:extLst>
              <a:ext uri="{FF2B5EF4-FFF2-40B4-BE49-F238E27FC236}">
                <a16:creationId xmlns:a16="http://schemas.microsoft.com/office/drawing/2014/main" id="{E81352D0-3176-4C1D-8625-034C0451D3F7}"/>
              </a:ext>
            </a:extLst>
          </p:cNvPr>
          <p:cNvPicPr>
            <a:picLocks noChangeAspect="1"/>
          </p:cNvPicPr>
          <p:nvPr/>
        </p:nvPicPr>
        <p:blipFill>
          <a:blip r:embed="rId2"/>
          <a:stretch>
            <a:fillRect/>
          </a:stretch>
        </p:blipFill>
        <p:spPr>
          <a:xfrm>
            <a:off x="904228" y="2854396"/>
            <a:ext cx="10102279" cy="1477328"/>
          </a:xfrm>
          <a:prstGeom prst="rect">
            <a:avLst/>
          </a:prstGeom>
        </p:spPr>
      </p:pic>
      <p:sp>
        <p:nvSpPr>
          <p:cNvPr id="7" name="TextBox 6">
            <a:extLst>
              <a:ext uri="{FF2B5EF4-FFF2-40B4-BE49-F238E27FC236}">
                <a16:creationId xmlns:a16="http://schemas.microsoft.com/office/drawing/2014/main" id="{98D17A8E-9CBA-418E-ACD3-D292FEF4AB81}"/>
              </a:ext>
            </a:extLst>
          </p:cNvPr>
          <p:cNvSpPr txBox="1"/>
          <p:nvPr/>
        </p:nvSpPr>
        <p:spPr>
          <a:xfrm>
            <a:off x="1038332" y="5739804"/>
            <a:ext cx="611826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292929"/>
                </a:solidFill>
                <a:effectLst/>
                <a:uLnTx/>
                <a:uFillTx/>
                <a:latin typeface="charter"/>
                <a:ea typeface="+mn-ea"/>
                <a:cs typeface="+mn-cs"/>
              </a:rPr>
              <a:t>Huseby</a:t>
            </a:r>
            <a:r>
              <a:rPr kumimoji="0" lang="en-US" sz="1800" b="0" i="0" u="none" strike="noStrike" kern="1200" cap="none" spc="0" normalizeH="0" baseline="0" noProof="0" dirty="0">
                <a:ln>
                  <a:noFill/>
                </a:ln>
                <a:solidFill>
                  <a:srgbClr val="292929"/>
                </a:solidFill>
                <a:effectLst/>
                <a:uLnTx/>
                <a:uFillTx/>
                <a:latin typeface="charter"/>
                <a:ea typeface="+mn-ea"/>
                <a:cs typeface="+mn-cs"/>
              </a:rPr>
              <a:t>, K. H. (Jun 30, 2020) </a:t>
            </a: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
        <p:nvSpPr>
          <p:cNvPr id="9" name="TextBox 8">
            <a:extLst>
              <a:ext uri="{FF2B5EF4-FFF2-40B4-BE49-F238E27FC236}">
                <a16:creationId xmlns:a16="http://schemas.microsoft.com/office/drawing/2014/main" id="{24C2021F-D9D6-419D-83C8-A658D2797667}"/>
              </a:ext>
            </a:extLst>
          </p:cNvPr>
          <p:cNvSpPr txBox="1"/>
          <p:nvPr/>
        </p:nvSpPr>
        <p:spPr>
          <a:xfrm>
            <a:off x="1038332" y="4539474"/>
            <a:ext cx="10112233"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29"/>
                </a:solidFill>
                <a:effectLst/>
                <a:uLnTx/>
                <a:uFillTx/>
                <a:latin typeface="charter"/>
                <a:ea typeface="+mn-ea"/>
                <a:cs typeface="+mn-cs"/>
              </a:rPr>
              <a:t>In bag of words, the length of the vector is equivalent with the size of the vocabulary and each word is represented as one position in the vector. </a:t>
            </a: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905594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0560EF-128F-4922-B4F5-2F97F0D9A702}"/>
              </a:ext>
            </a:extLst>
          </p:cNvPr>
          <p:cNvSpPr txBox="1"/>
          <p:nvPr/>
        </p:nvSpPr>
        <p:spPr>
          <a:xfrm>
            <a:off x="890356" y="716895"/>
            <a:ext cx="10688715" cy="5413726"/>
          </a:xfrm>
          <a:prstGeom prst="rect">
            <a:avLst/>
          </a:prstGeom>
          <a:noFill/>
        </p:spPr>
        <p:txBody>
          <a:bodyPr wrap="square">
            <a:spAutoFit/>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What is Word embedding Length?</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Word embedding is the position of the word in the learned vector space. The most common dimensions for word embedding are 128 and 256, which fall under the accepted range between 50 and 300. While the embedding dimension can be increased beyond this range, doing so does not increase accuracy in a statistically significant manner (Patel &amp; Bhattacharyya, 2017). </a:t>
            </a:r>
          </a:p>
          <a:p>
            <a:pPr marL="0" marR="0" lvl="0" indent="0" algn="l" defTabSz="457200" rtl="0" eaLnBrk="1" fontAlgn="auto" latinLnBrk="0" hangingPunct="1">
              <a:lnSpc>
                <a:spcPct val="107000"/>
              </a:lnSpc>
              <a:spcBef>
                <a:spcPts val="0"/>
              </a:spcBef>
              <a:spcAft>
                <a:spcPts val="0"/>
              </a:spcAft>
              <a:buClrTx/>
              <a:buSzTx/>
              <a:buFontTx/>
              <a:buNone/>
              <a:tabLst/>
              <a:defRPr/>
            </a:pPr>
            <a:endParaRPr lang="en-US" dirty="0">
              <a:solidFill>
                <a:prstClr val="black"/>
              </a:solidFill>
              <a:latin typeface="Inherit"/>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lang="en-US" b="1" dirty="0">
                <a:solidFill>
                  <a:prstClr val="black"/>
                </a:solidFill>
                <a:latin typeface="Inherit"/>
                <a:ea typeface="Calibri" panose="020F0502020204030204" pitchFamily="34" charset="0"/>
                <a:cs typeface="Times New Roman" panose="02020603050405020304" pitchFamily="18" charset="0"/>
              </a:rPr>
              <a:t>E</a:t>
            </a:r>
            <a:r>
              <a:rPr kumimoji="0" lang="en-US" sz="1800" b="1" i="0" u="none" strike="noStrike" kern="1200" cap="none" spc="0" normalizeH="0" baseline="0" noProof="0" dirty="0" err="1">
                <a:ln>
                  <a:noFill/>
                </a:ln>
                <a:solidFill>
                  <a:prstClr val="black"/>
                </a:solidFill>
                <a:effectLst/>
                <a:uLnTx/>
                <a:uFillTx/>
                <a:latin typeface="Inherit"/>
                <a:ea typeface="Calibri" panose="020F0502020204030204" pitchFamily="34" charset="0"/>
                <a:cs typeface="Times New Roman" panose="02020603050405020304" pitchFamily="18" charset="0"/>
              </a:rPr>
              <a:t>mbedding</a:t>
            </a:r>
            <a:r>
              <a:rPr kumimoji="0" lang="en-US" sz="1800" b="1"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Length</a:t>
            </a:r>
            <a:endPar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marL="285750" indent="-285750" defTabSz="457200">
              <a:lnSpc>
                <a:spcPct val="107000"/>
              </a:lnSpc>
              <a:buFont typeface="Arial" panose="020B0604020202020204" pitchFamily="34" charset="0"/>
              <a:buChar char="•"/>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Is the distance of the position of that word from the beginning of the vector. For example, if in a vector that has 300 spaces, the position of the word is 120 counting from the beginning of the vector, the embedding length of that word is 120 (Brownlee, 2021).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4572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marL="285750" marR="0" lvl="0" indent="-285750" algn="l" defTabSz="4572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Another rule of thumb is to calculate the </a:t>
            </a:r>
            <a:r>
              <a:rPr kumimoji="0" lang="en-US" sz="1800" b="0" i="0" u="none" strike="noStrike" kern="1200" cap="none" spc="0" normalizeH="0" baseline="0" noProof="0" dirty="0">
                <a:ln>
                  <a:noFill/>
                </a:ln>
                <a:solidFill>
                  <a:srgbClr val="0070C0"/>
                </a:solidFill>
                <a:effectLst/>
                <a:uLnTx/>
                <a:uFillTx/>
                <a:latin typeface="Inherit"/>
                <a:ea typeface="Calibri" panose="020F0502020204030204" pitchFamily="34" charset="0"/>
                <a:cs typeface="Times New Roman" panose="02020603050405020304" pitchFamily="18" charset="0"/>
              </a:rPr>
              <a:t>fourth root of the vocabulary size</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which is the </a:t>
            </a:r>
            <a:r>
              <a:rPr kumimoji="0" lang="en-US" sz="1800" b="0" i="1" u="none" strike="noStrike" kern="1200" cap="none" spc="0" normalizeH="0" baseline="0" noProof="0" dirty="0">
                <a:ln>
                  <a:noFill/>
                </a:ln>
                <a:solidFill>
                  <a:srgbClr val="0070C0"/>
                </a:solidFill>
                <a:effectLst/>
                <a:uLnTx/>
                <a:uFillTx/>
                <a:latin typeface="Inherit"/>
                <a:ea typeface="Calibri" panose="020F0502020204030204" pitchFamily="34" charset="0"/>
                <a:cs typeface="Times New Roman" panose="02020603050405020304" pitchFamily="18" charset="0"/>
              </a:rPr>
              <a:t>squared root of the square root </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(Qian, 2020; Brownlee, 2021). </a:t>
            </a:r>
            <a:endParaRPr kumimoji="0" lang="en-US" sz="1800" b="0" i="0" u="none" strike="noStrike" kern="1200" cap="none" spc="0" normalizeH="0" baseline="0" noProof="0" dirty="0">
              <a:ln>
                <a:noFill/>
              </a:ln>
              <a:solidFill>
                <a:srgbClr val="333333"/>
              </a:solidFill>
              <a:effectLst/>
              <a:uLnTx/>
              <a:uFillTx/>
              <a:latin typeface="Inherit"/>
              <a:ea typeface="Calibri" panose="020F0502020204030204" pitchFamily="34" charset="0"/>
              <a:cs typeface="Arial" panose="020B0604020202020204" pitchFamily="34" charset="0"/>
            </a:endParaRPr>
          </a:p>
          <a:p>
            <a:pPr marL="0" marR="0" lvl="0" indent="0" algn="l" defTabSz="4572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Inherit"/>
              <a:ea typeface="Calibri" panose="020F0502020204030204" pitchFamily="34" charset="0"/>
              <a:cs typeface="Arial" panose="020B0604020202020204" pitchFamily="34" charset="0"/>
            </a:endParaRPr>
          </a:p>
          <a:p>
            <a:pPr marL="0" marR="0" lvl="0" indent="0" algn="l" defTabSz="457200" rtl="0" eaLnBrk="1" fontAlgn="auto" latinLnBrk="0" hangingPunct="1">
              <a:lnSpc>
                <a:spcPct val="107000"/>
              </a:lnSpc>
              <a:spcBef>
                <a:spcPts val="0"/>
              </a:spcBef>
              <a:spcAft>
                <a:spcPts val="0"/>
              </a:spcAft>
              <a:buClrTx/>
              <a:buSzTx/>
              <a:buFontTx/>
              <a:buNone/>
              <a:tabLst/>
              <a:defRPr/>
            </a:pPr>
            <a:endParaRPr lang="en-US" dirty="0">
              <a:solidFill>
                <a:srgbClr val="333333"/>
              </a:solidFill>
              <a:latin typeface="Inherit"/>
              <a:ea typeface="Calibri" panose="020F0502020204030204" pitchFamily="34" charset="0"/>
              <a:cs typeface="Arial" panose="020B0604020202020204" pitchFamily="34"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Calibri" panose="020F0502020204030204" pitchFamily="34" charset="0"/>
                <a:cs typeface="Arial" panose="020B0604020202020204" pitchFamily="34" charset="0"/>
              </a:rPr>
              <a:t>Brownlee, J. (2021, Feb 02). </a:t>
            </a:r>
            <a:r>
              <a:rPr kumimoji="0" lang="en-US" sz="1800" b="0" i="1" u="none" strike="noStrike" kern="1200" cap="none" spc="0" normalizeH="0" baseline="0" noProof="0" dirty="0">
                <a:ln>
                  <a:noFill/>
                </a:ln>
                <a:solidFill>
                  <a:srgbClr val="333333"/>
                </a:solidFill>
                <a:effectLst/>
                <a:uLnTx/>
                <a:uFillTx/>
                <a:latin typeface="Inherit"/>
                <a:ea typeface="Calibri" panose="020F0502020204030204" pitchFamily="34" charset="0"/>
                <a:cs typeface="Arial" panose="020B0604020202020204" pitchFamily="34" charset="0"/>
              </a:rPr>
              <a:t>How to use word embedding layers for deep learning with </a:t>
            </a:r>
            <a:r>
              <a:rPr kumimoji="0" lang="en-US" sz="1800" b="0" i="1" u="none" strike="noStrike" kern="1200" cap="none" spc="0" normalizeH="0" baseline="0" noProof="0" dirty="0" err="1">
                <a:ln>
                  <a:noFill/>
                </a:ln>
                <a:solidFill>
                  <a:srgbClr val="333333"/>
                </a:solidFill>
                <a:effectLst/>
                <a:uLnTx/>
                <a:uFillTx/>
                <a:latin typeface="Inherit"/>
                <a:ea typeface="Calibri" panose="020F0502020204030204" pitchFamily="34" charset="0"/>
                <a:cs typeface="Arial" panose="020B0604020202020204" pitchFamily="34" charset="0"/>
              </a:rPr>
              <a:t>keras</a:t>
            </a:r>
            <a:r>
              <a:rPr kumimoji="0" lang="en-US" sz="1800" b="0" i="1" u="none" strike="noStrike" kern="1200" cap="none" spc="0" normalizeH="0" baseline="0" noProof="0" dirty="0">
                <a:ln>
                  <a:noFill/>
                </a:ln>
                <a:solidFill>
                  <a:srgbClr val="333333"/>
                </a:solidFill>
                <a:effectLst/>
                <a:uLnTx/>
                <a:uFillTx/>
                <a:latin typeface="Inherit"/>
                <a:ea typeface="Calibri" panose="020F0502020204030204" pitchFamily="34" charset="0"/>
                <a:cs typeface="Arial" panose="020B0604020202020204" pitchFamily="34" charset="0"/>
              </a:rPr>
              <a:t>. </a:t>
            </a:r>
            <a:r>
              <a:rPr kumimoji="0" lang="en-US" sz="1800" b="0" i="0" u="sng" strike="noStrike" kern="1200" cap="none" spc="0" normalizeH="0" baseline="0" noProof="0" dirty="0">
                <a:ln>
                  <a:noFill/>
                </a:ln>
                <a:solidFill>
                  <a:srgbClr val="0563C1"/>
                </a:solidFill>
                <a:effectLst/>
                <a:uLnTx/>
                <a:uFillTx/>
                <a:latin typeface="Inherit"/>
                <a:ea typeface="Calibri" panose="020F0502020204030204" pitchFamily="34" charset="0"/>
                <a:cs typeface="Arial" panose="020B0604020202020204" pitchFamily="34" charset="0"/>
                <a:hlinkClick r:id="rId2"/>
              </a:rPr>
              <a:t>https://machinelearningmastery.com/use-word-embedding-layers-deep-learning-keras/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879565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0560EF-128F-4922-B4F5-2F97F0D9A702}"/>
              </a:ext>
            </a:extLst>
          </p:cNvPr>
          <p:cNvSpPr txBox="1"/>
          <p:nvPr/>
        </p:nvSpPr>
        <p:spPr>
          <a:xfrm>
            <a:off x="1260629" y="1027613"/>
            <a:ext cx="9756560" cy="3602653"/>
          </a:xfrm>
          <a:prstGeom prst="rect">
            <a:avLst/>
          </a:prstGeom>
          <a:noFill/>
        </p:spPr>
        <p:txBody>
          <a:bodyPr wrap="square">
            <a:spAutoFit/>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What is Sequence Length?</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4572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On the other hand, the sequence length is the length of the longest input sentence in the data set used as text for the model.  </a:t>
            </a:r>
          </a:p>
          <a:p>
            <a:pPr marL="285750" marR="0" lvl="0" indent="-285750" algn="l" defTabSz="4572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lang="en-US" dirty="0">
              <a:solidFill>
                <a:prstClr val="black"/>
              </a:solidFill>
              <a:latin typeface="Inherit"/>
              <a:ea typeface="Calibri" panose="020F0502020204030204" pitchFamily="34" charset="0"/>
              <a:cs typeface="Times New Roman" panose="02020603050405020304" pitchFamily="18" charset="0"/>
            </a:endParaRPr>
          </a:p>
          <a:p>
            <a:pPr marL="285750" marR="0" lvl="0" indent="-285750" algn="l" defTabSz="4572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The length of a sentence is determined by the maximum number of words in that sentence (Medium, 2020) </a:t>
            </a:r>
            <a:r>
              <a:rPr kumimoji="0" lang="en-US" sz="1800" b="0" i="0" u="sng" strike="noStrike" kern="1200" cap="none" spc="0" normalizeH="0" baseline="0" noProof="0" dirty="0">
                <a:ln>
                  <a:noFill/>
                </a:ln>
                <a:solidFill>
                  <a:srgbClr val="0563C1"/>
                </a:solidFill>
                <a:effectLst/>
                <a:uLnTx/>
                <a:uFillTx/>
                <a:latin typeface="Inherit"/>
                <a:ea typeface="Calibri" panose="020F0502020204030204" pitchFamily="34" charset="0"/>
                <a:cs typeface="Times New Roman" panose="02020603050405020304" pitchFamily="18" charset="0"/>
                <a:hlinkClick r:id="rId2"/>
              </a:rPr>
              <a:t>https://medium.com/@canerkilinc/padding-for-nlp-7dd8598c916a</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4572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srgbClr val="232629"/>
              </a:solidFill>
              <a:effectLst/>
              <a:uLnTx/>
              <a:uFillTx/>
              <a:latin typeface="Inherit"/>
              <a:ea typeface="Calibri" panose="020F0502020204030204" pitchFamily="34" charset="0"/>
              <a:cs typeface="Segoe UI" panose="020B0502040204020203" pitchFamily="34" charset="0"/>
            </a:endParaRPr>
          </a:p>
          <a:p>
            <a:pPr marL="285750" marR="0" lvl="0" indent="-285750" algn="l" defTabSz="4572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srgbClr val="232629"/>
                </a:solidFill>
                <a:effectLst/>
                <a:uLnTx/>
                <a:uFillTx/>
                <a:latin typeface="Inherit"/>
                <a:ea typeface="Calibri" panose="020F0502020204030204" pitchFamily="34" charset="0"/>
                <a:cs typeface="Segoe UI" panose="020B0502040204020203" pitchFamily="34" charset="0"/>
              </a:rPr>
              <a:t>You will type in a code in Python or R that prints out the maximum length of your sequence from your dataset.</a:t>
            </a:r>
          </a:p>
          <a:p>
            <a:pPr marL="285750" marR="0" lvl="0" indent="-285750" algn="l" defTabSz="4572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32629"/>
                </a:solidFill>
                <a:effectLst/>
                <a:uLnTx/>
                <a:uFillTx/>
                <a:latin typeface="Inherit"/>
                <a:ea typeface="Calibri" panose="020F0502020204030204" pitchFamily="34" charset="0"/>
                <a:cs typeface="Segoe UI" panose="020B0502040204020203" pitchFamily="34" charset="0"/>
              </a:rPr>
              <a:t>Dimensionality</a:t>
            </a:r>
            <a:r>
              <a:rPr kumimoji="0" lang="en-US" sz="1800" b="0" i="0" u="none" strike="noStrike" kern="1200" cap="none" spc="0" normalizeH="0" baseline="0" noProof="0" dirty="0">
                <a:ln>
                  <a:noFill/>
                </a:ln>
                <a:solidFill>
                  <a:srgbClr val="232629"/>
                </a:solidFill>
                <a:effectLst/>
                <a:uLnTx/>
                <a:uFillTx/>
                <a:latin typeface="Inherit"/>
                <a:ea typeface="Calibri" panose="020F0502020204030204" pitchFamily="34" charset="0"/>
                <a:cs typeface="Segoe UI" panose="020B0502040204020203" pitchFamily="34" charset="0"/>
              </a:rPr>
              <a:t> in word embeddings refers to the length of these vectors.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0563C1"/>
                </a:solidFill>
                <a:effectLst/>
                <a:uLnTx/>
                <a:uFillTx/>
                <a:latin typeface="Inherit"/>
                <a:ea typeface="Calibri" panose="020F0502020204030204" pitchFamily="34" charset="0"/>
                <a:cs typeface="Times New Roman" panose="02020603050405020304" pitchFamily="18" charset="0"/>
                <a:hlinkClick r:id="rId3"/>
              </a:rPr>
              <a:t>https://stackoverflow.com/questions/45394949/what-is-dimensionality-in-word-embeddings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3941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6" name="Picture 25">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7" name="Rectangle 26">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8" name="Picture 27">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9" name="Picture 28">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1" name="Straight Connector 30">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35" name="Rectangle 34">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37" name="Rectangle 36">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9" name="Rectangle 38">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0" name="Picture 19">
            <a:extLst>
              <a:ext uri="{FF2B5EF4-FFF2-40B4-BE49-F238E27FC236}">
                <a16:creationId xmlns:a16="http://schemas.microsoft.com/office/drawing/2014/main" id="{805D982D-FF16-43F2-931B-5F95191852CB}"/>
              </a:ext>
            </a:extLst>
          </p:cNvPr>
          <p:cNvPicPr>
            <a:picLocks noChangeAspect="1"/>
          </p:cNvPicPr>
          <p:nvPr/>
        </p:nvPicPr>
        <p:blipFill>
          <a:blip r:embed="rId5"/>
          <a:stretch>
            <a:fillRect/>
          </a:stretch>
        </p:blipFill>
        <p:spPr>
          <a:xfrm>
            <a:off x="4967916" y="2947386"/>
            <a:ext cx="6857690" cy="3717041"/>
          </a:xfrm>
          <a:prstGeom prst="rect">
            <a:avLst/>
          </a:prstGeom>
        </p:spPr>
      </p:pic>
      <p:sp>
        <p:nvSpPr>
          <p:cNvPr id="12" name="TextBox 11">
            <a:extLst>
              <a:ext uri="{FF2B5EF4-FFF2-40B4-BE49-F238E27FC236}">
                <a16:creationId xmlns:a16="http://schemas.microsoft.com/office/drawing/2014/main" id="{E32E1237-5C74-7DD6-DFC7-DB35D7417913}"/>
              </a:ext>
            </a:extLst>
          </p:cNvPr>
          <p:cNvSpPr txBox="1"/>
          <p:nvPr/>
        </p:nvSpPr>
        <p:spPr>
          <a:xfrm>
            <a:off x="4964741" y="2650289"/>
            <a:ext cx="6116714" cy="369332"/>
          </a:xfrm>
          <a:prstGeom prst="rect">
            <a:avLst/>
          </a:prstGeom>
          <a:noFill/>
        </p:spPr>
        <p:txBody>
          <a:bodyPr wrap="square">
            <a:spAutoFit/>
          </a:bodyPr>
          <a:lstStyle/>
          <a:p>
            <a:r>
              <a:rPr kumimoji="0" lang="en-US" sz="1800" b="1" i="0" u="none" strike="noStrike" kern="1200" cap="none" spc="0" normalizeH="0" baseline="0" noProof="0" dirty="0">
                <a:ln>
                  <a:noFill/>
                </a:ln>
                <a:solidFill>
                  <a:srgbClr val="262626"/>
                </a:solidFill>
                <a:effectLst/>
                <a:uLnTx/>
                <a:uFillTx/>
                <a:latin typeface="inherit"/>
                <a:ea typeface="+mn-ea"/>
                <a:cs typeface="+mn-cs"/>
              </a:rPr>
              <a:t>Another Example</a:t>
            </a:r>
            <a:endParaRPr lang="en-US" b="1" dirty="0"/>
          </a:p>
        </p:txBody>
      </p:sp>
      <p:pic>
        <p:nvPicPr>
          <p:cNvPr id="14" name="Picture 13">
            <a:extLst>
              <a:ext uri="{FF2B5EF4-FFF2-40B4-BE49-F238E27FC236}">
                <a16:creationId xmlns:a16="http://schemas.microsoft.com/office/drawing/2014/main" id="{5CD746CE-D27C-97FF-6F02-26872042F8B3}"/>
              </a:ext>
            </a:extLst>
          </p:cNvPr>
          <p:cNvPicPr>
            <a:picLocks noChangeAspect="1"/>
          </p:cNvPicPr>
          <p:nvPr/>
        </p:nvPicPr>
        <p:blipFill>
          <a:blip r:embed="rId6"/>
          <a:stretch>
            <a:fillRect/>
          </a:stretch>
        </p:blipFill>
        <p:spPr>
          <a:xfrm>
            <a:off x="4964741" y="168115"/>
            <a:ext cx="7129587" cy="2333625"/>
          </a:xfrm>
          <a:prstGeom prst="rect">
            <a:avLst/>
          </a:prstGeom>
        </p:spPr>
      </p:pic>
      <p:sp>
        <p:nvSpPr>
          <p:cNvPr id="2" name="TextBox 1">
            <a:extLst>
              <a:ext uri="{FF2B5EF4-FFF2-40B4-BE49-F238E27FC236}">
                <a16:creationId xmlns:a16="http://schemas.microsoft.com/office/drawing/2014/main" id="{53AFAD76-21EC-29B1-E9A7-1256D2F237F3}"/>
              </a:ext>
            </a:extLst>
          </p:cNvPr>
          <p:cNvSpPr txBox="1"/>
          <p:nvPr/>
        </p:nvSpPr>
        <p:spPr>
          <a:xfrm>
            <a:off x="591510" y="3541100"/>
            <a:ext cx="3568572" cy="707886"/>
          </a:xfrm>
          <a:prstGeom prst="rect">
            <a:avLst/>
          </a:prstGeom>
          <a:solidFill>
            <a:schemeClr val="bg1">
              <a:lumMod val="8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Helvetica" panose="020B0604020202020204" pitchFamily="34" charset="0"/>
                <a:ea typeface="+mn-ea"/>
                <a:cs typeface="+mn-cs"/>
              </a:rPr>
              <a:t>A simple script to read </a:t>
            </a:r>
            <a:r>
              <a:rPr kumimoji="0" lang="en-US" sz="2000" b="1" i="0" u="none" strike="noStrike" kern="1200" cap="none" spc="0" normalizeH="0" baseline="0" noProof="0" dirty="0" err="1">
                <a:ln>
                  <a:noFill/>
                </a:ln>
                <a:solidFill>
                  <a:srgbClr val="000000"/>
                </a:solidFill>
                <a:effectLst/>
                <a:uLnTx/>
                <a:uFillTx/>
                <a:latin typeface="Helvetica" panose="020B0604020202020204" pitchFamily="34" charset="0"/>
                <a:ea typeface="+mn-ea"/>
                <a:cs typeface="+mn-cs"/>
              </a:rPr>
              <a:t>json</a:t>
            </a:r>
            <a:r>
              <a:rPr kumimoji="0" lang="en-US" sz="2000" b="1" i="0" u="none" strike="noStrike" kern="1200" cap="none" spc="0" normalizeH="0" baseline="0" noProof="0" dirty="0">
                <a:ln>
                  <a:noFill/>
                </a:ln>
                <a:solidFill>
                  <a:srgbClr val="000000"/>
                </a:solidFill>
                <a:effectLst/>
                <a:uLnTx/>
                <a:uFillTx/>
                <a:latin typeface="Helvetica" panose="020B0604020202020204" pitchFamily="34" charset="0"/>
                <a:ea typeface="+mn-ea"/>
                <a:cs typeface="+mn-cs"/>
              </a:rPr>
              <a:t>-formatted data:</a:t>
            </a:r>
            <a:endParaRPr kumimoji="0" lang="en-US" sz="20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73E98156-5AFD-3177-8F19-419A21A3F773}"/>
              </a:ext>
            </a:extLst>
          </p:cNvPr>
          <p:cNvPicPr>
            <a:picLocks noChangeAspect="1"/>
          </p:cNvPicPr>
          <p:nvPr/>
        </p:nvPicPr>
        <p:blipFill>
          <a:blip r:embed="rId7"/>
          <a:stretch>
            <a:fillRect/>
          </a:stretch>
        </p:blipFill>
        <p:spPr>
          <a:xfrm>
            <a:off x="693364" y="4221774"/>
            <a:ext cx="3541321" cy="1000125"/>
          </a:xfrm>
          <a:prstGeom prst="rect">
            <a:avLst/>
          </a:prstGeom>
        </p:spPr>
      </p:pic>
      <p:sp>
        <p:nvSpPr>
          <p:cNvPr id="3" name="TextBox 2">
            <a:extLst>
              <a:ext uri="{FF2B5EF4-FFF2-40B4-BE49-F238E27FC236}">
                <a16:creationId xmlns:a16="http://schemas.microsoft.com/office/drawing/2014/main" id="{2B6C5EB3-EC0C-3BE5-AB8B-5CE252DEF12C}"/>
              </a:ext>
            </a:extLst>
          </p:cNvPr>
          <p:cNvSpPr txBox="1"/>
          <p:nvPr/>
        </p:nvSpPr>
        <p:spPr>
          <a:xfrm>
            <a:off x="611188" y="1055190"/>
            <a:ext cx="3568572" cy="1446550"/>
          </a:xfrm>
          <a:prstGeom prst="rect">
            <a:avLst/>
          </a:prstGeom>
          <a:solidFill>
            <a:schemeClr val="accent2">
              <a:lumMod val="20000"/>
              <a:lumOff val="8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0000"/>
                </a:solidFill>
                <a:effectLst/>
                <a:uLnTx/>
                <a:uFillTx/>
                <a:latin typeface="Helvetica" panose="020B0604020202020204" pitchFamily="34" charset="0"/>
                <a:ea typeface="+mn-ea"/>
                <a:cs typeface="+mn-cs"/>
              </a:rPr>
              <a:t>Importing Data</a:t>
            </a:r>
            <a:endParaRPr kumimoji="0" lang="en-US" sz="44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8313221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186648-0AF1-47D3-86F8-63CE449FB5D7}"/>
              </a:ext>
            </a:extLst>
          </p:cNvPr>
          <p:cNvSpPr txBox="1"/>
          <p:nvPr/>
        </p:nvSpPr>
        <p:spPr>
          <a:xfrm>
            <a:off x="799454" y="563692"/>
            <a:ext cx="10841300" cy="547842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Value Error fitting the model</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I am having value error:“</a:t>
            </a:r>
            <a:r>
              <a:rPr kumimoji="0" lang="en-US" sz="1800" b="0" i="0" u="none" strike="noStrike" kern="1200" cap="none" spc="0" normalizeH="0" baseline="0" noProof="0" dirty="0" err="1">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ValueError</a:t>
            </a:r>
            <a:r>
              <a:rPr kumimoji="0" lang="en-US"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 Shapes (None, 1) and (None, 2) are incompatible”  </a:t>
            </a:r>
          </a:p>
          <a:p>
            <a:pPr marR="0" lvl="0" algn="l" defTabSz="4572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This error may refer to the loss argument in the compile method.  </a:t>
            </a:r>
          </a:p>
          <a:p>
            <a:pPr marR="0" lvl="0" algn="l" defTabSz="4572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model.compile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(loss =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categorical_crossentropy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optimizer =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adam</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metrics = ['accuracy'])</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R="0" lvl="0" algn="l" defTabSz="4572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Changing the loss to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sparse_categorical_crossentropy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may solve the problem.</a:t>
            </a:r>
          </a:p>
          <a:p>
            <a:pPr marR="0" lvl="0" algn="l" defTabSz="4572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model.compile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(loss =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sparse_categorical_crossentropy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optimizer =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adam</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metrics = ['accuracy'])</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 error arose because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categorical_crossentropy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works on a one-hot encoded target, while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sparse_categorical_crossentropy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works on an integer target.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202124"/>
                </a:solidFill>
                <a:effectLst/>
                <a:uLnTx/>
                <a:uFillTx/>
                <a:latin typeface="Roboto" panose="02000000000000000000" pitchFamily="2" charset="0"/>
                <a:ea typeface="+mn-ea"/>
                <a:cs typeface="+mn-cs"/>
              </a:rPr>
              <a:t>Also, </a:t>
            </a:r>
            <a:r>
              <a:rPr kumimoji="0" lang="en-US" sz="1800" b="0" i="0" u="none" strike="noStrike" kern="1200" cap="none" spc="0" normalizeH="0" baseline="0" noProof="0" dirty="0" err="1">
                <a:ln>
                  <a:noFill/>
                </a:ln>
                <a:solidFill>
                  <a:srgbClr val="202124"/>
                </a:solidFill>
                <a:effectLst/>
                <a:uLnTx/>
                <a:uFillTx/>
                <a:latin typeface="Roboto" panose="02000000000000000000" pitchFamily="2" charset="0"/>
                <a:ea typeface="+mn-ea"/>
                <a:cs typeface="+mn-cs"/>
              </a:rPr>
              <a:t>categorical_crossentropy</a:t>
            </a:r>
            <a:r>
              <a:rPr kumimoji="0" lang="en-US" sz="1800" b="0" i="0" u="none" strike="noStrike" kern="1200" cap="none" spc="0" normalizeH="0" baseline="0" noProof="0" dirty="0">
                <a:ln>
                  <a:noFill/>
                </a:ln>
                <a:solidFill>
                  <a:srgbClr val="202124"/>
                </a:solidFill>
                <a:effectLst/>
                <a:uLnTx/>
                <a:uFillTx/>
                <a:latin typeface="Roboto" panose="02000000000000000000" pitchFamily="2" charset="0"/>
                <a:ea typeface="+mn-ea"/>
                <a:cs typeface="+mn-cs"/>
              </a:rPr>
              <a:t> ( </a:t>
            </a:r>
            <a:r>
              <a:rPr kumimoji="0" lang="en-US" sz="1800" b="0" i="0" u="none" strike="noStrike" kern="1200" cap="none" spc="0" normalizeH="0" baseline="0" noProof="0" dirty="0" err="1">
                <a:ln>
                  <a:noFill/>
                </a:ln>
                <a:solidFill>
                  <a:srgbClr val="202124"/>
                </a:solidFill>
                <a:effectLst/>
                <a:uLnTx/>
                <a:uFillTx/>
                <a:latin typeface="Roboto" panose="02000000000000000000" pitchFamily="2" charset="0"/>
                <a:ea typeface="+mn-ea"/>
                <a:cs typeface="+mn-cs"/>
              </a:rPr>
              <a:t>cce</a:t>
            </a:r>
            <a:r>
              <a:rPr kumimoji="0" lang="en-US" sz="1800" b="0" i="0" u="none" strike="noStrike" kern="1200" cap="none" spc="0" normalizeH="0" baseline="0" noProof="0" dirty="0">
                <a:ln>
                  <a:noFill/>
                </a:ln>
                <a:solidFill>
                  <a:srgbClr val="202124"/>
                </a:solidFill>
                <a:effectLst/>
                <a:uLnTx/>
                <a:uFillTx/>
                <a:latin typeface="Roboto" panose="02000000000000000000" pitchFamily="2" charset="0"/>
                <a:ea typeface="+mn-ea"/>
                <a:cs typeface="+mn-cs"/>
              </a:rPr>
              <a:t> ) produces a one-hot array containing the probable match for each category, while </a:t>
            </a:r>
            <a:r>
              <a:rPr kumimoji="0" lang="en-US" sz="1800" b="0" i="0" u="none" strike="noStrike" kern="1200" cap="none" spc="0" normalizeH="0" baseline="0" noProof="0" dirty="0" err="1">
                <a:ln>
                  <a:noFill/>
                </a:ln>
                <a:solidFill>
                  <a:srgbClr val="202124"/>
                </a:solidFill>
                <a:effectLst/>
                <a:uLnTx/>
                <a:uFillTx/>
                <a:latin typeface="Roboto" panose="02000000000000000000" pitchFamily="2" charset="0"/>
                <a:ea typeface="+mn-ea"/>
                <a:cs typeface="+mn-cs"/>
              </a:rPr>
              <a:t>sparse_categorical_crossentropy</a:t>
            </a:r>
            <a:r>
              <a:rPr kumimoji="0" lang="en-US" sz="1800" b="0" i="0" u="none" strike="noStrike" kern="1200" cap="none" spc="0" normalizeH="0" baseline="0" noProof="0" dirty="0">
                <a:ln>
                  <a:noFill/>
                </a:ln>
                <a:solidFill>
                  <a:srgbClr val="202124"/>
                </a:solidFill>
                <a:effectLst/>
                <a:uLnTx/>
                <a:uFillTx/>
                <a:latin typeface="Roboto" panose="02000000000000000000" pitchFamily="2" charset="0"/>
                <a:ea typeface="+mn-ea"/>
                <a:cs typeface="+mn-cs"/>
              </a:rPr>
              <a:t> ( </a:t>
            </a:r>
            <a:r>
              <a:rPr kumimoji="0" lang="en-US" sz="1800" b="0" i="0" u="none" strike="noStrike" kern="1200" cap="none" spc="0" normalizeH="0" baseline="0" noProof="0" dirty="0" err="1">
                <a:ln>
                  <a:noFill/>
                </a:ln>
                <a:solidFill>
                  <a:srgbClr val="202124"/>
                </a:solidFill>
                <a:effectLst/>
                <a:uLnTx/>
                <a:uFillTx/>
                <a:latin typeface="Roboto" panose="02000000000000000000" pitchFamily="2" charset="0"/>
                <a:ea typeface="+mn-ea"/>
                <a:cs typeface="+mn-cs"/>
              </a:rPr>
              <a:t>scce</a:t>
            </a:r>
            <a:r>
              <a:rPr kumimoji="0" lang="en-US" sz="1800" b="0" i="0" u="none" strike="noStrike" kern="1200" cap="none" spc="0" normalizeH="0" baseline="0" noProof="0" dirty="0">
                <a:ln>
                  <a:noFill/>
                </a:ln>
                <a:solidFill>
                  <a:srgbClr val="202124"/>
                </a:solidFill>
                <a:effectLst/>
                <a:uLnTx/>
                <a:uFillTx/>
                <a:latin typeface="Roboto" panose="02000000000000000000" pitchFamily="2" charset="0"/>
                <a:ea typeface="+mn-ea"/>
                <a:cs typeface="+mn-cs"/>
              </a:rPr>
              <a:t> ) produces a category index of the most likely matching category.</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202124"/>
              </a:solidFill>
              <a:effectLst/>
              <a:uLnTx/>
              <a:uFillTx/>
              <a:latin typeface="Roboto" panose="02000000000000000000" pitchFamily="2" charset="0"/>
              <a:ea typeface="Calibri" panose="020F0502020204030204" pitchFamily="34" charset="0"/>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202124"/>
                </a:solidFill>
                <a:effectLst/>
                <a:uLnTx/>
                <a:uFillTx/>
                <a:latin typeface="Roboto" panose="02000000000000000000" pitchFamily="2" charset="0"/>
                <a:ea typeface="Calibri" panose="020F0502020204030204" pitchFamily="34" charset="0"/>
                <a:cs typeface="Times New Roman" panose="02020603050405020304" pitchFamily="18" charset="0"/>
              </a:rPr>
              <a:t>In </a:t>
            </a:r>
            <a:r>
              <a:rPr kumimoji="0" lang="en-US" sz="1800" b="1" i="0" u="none" strike="noStrike" kern="1200" cap="none" spc="0" normalizeH="0" baseline="0" noProof="0" dirty="0">
                <a:ln>
                  <a:noFill/>
                </a:ln>
                <a:solidFill>
                  <a:srgbClr val="202124"/>
                </a:solidFill>
                <a:effectLst/>
                <a:uLnTx/>
                <a:uFillTx/>
                <a:latin typeface="Roboto" panose="02000000000000000000" pitchFamily="2" charset="0"/>
                <a:ea typeface="Calibri" panose="020F0502020204030204" pitchFamily="34" charset="0"/>
                <a:cs typeface="Times New Roman" panose="02020603050405020304" pitchFamily="18" charset="0"/>
              </a:rPr>
              <a:t>R,</a:t>
            </a:r>
            <a:r>
              <a:rPr kumimoji="0" lang="en-US" sz="1800" b="0" i="0" u="none" strike="noStrike" kern="1200" cap="none" spc="0" normalizeH="0" baseline="0" noProof="0" dirty="0">
                <a:ln>
                  <a:noFill/>
                </a:ln>
                <a:solidFill>
                  <a:srgbClr val="202124"/>
                </a:solidFill>
                <a:effectLst/>
                <a:uLnTx/>
                <a:uFillTx/>
                <a:latin typeface="Roboto" panose="02000000000000000000" pitchFamily="2" charset="0"/>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Model %&gt;% compile(loss =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keras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loss_sparse_categorical_crossentropy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hlinkClick r:id="rId2"/>
              </a:rPr>
              <a:t>https://www.kaggle.com/general/197993</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559108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FF70FFF-A2AF-4CA0-4DC6-40CB9778E2F0}"/>
              </a:ext>
            </a:extLst>
          </p:cNvPr>
          <p:cNvSpPr>
            <a:spLocks noChangeArrowheads="1"/>
          </p:cNvSpPr>
          <p:nvPr/>
        </p:nvSpPr>
        <p:spPr bwMode="auto">
          <a:xfrm>
            <a:off x="915078" y="800821"/>
            <a:ext cx="10572628"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rgbClr val="B22B31"/>
                </a:solidFill>
                <a:effectLst/>
                <a:latin typeface="Arial Unicode MS"/>
              </a:rPr>
              <a:t>ValueError</a:t>
            </a:r>
            <a:r>
              <a:rPr kumimoji="0" lang="en-US" altLang="en-US" b="0" i="0" u="none" strike="noStrike" cap="none" normalizeH="0" baseline="0" dirty="0">
                <a:ln>
                  <a:noFill/>
                </a:ln>
                <a:solidFill>
                  <a:schemeClr val="tx1"/>
                </a:solidFill>
                <a:effectLst/>
                <a:latin typeface="Arial Unicode MS"/>
              </a:rPr>
              <a:t>: Found input variables with inconsistent numbers of samples: [331315, 331193]</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Unicode MS"/>
              </a:rPr>
              <a:t>The shape of your </a:t>
            </a:r>
            <a:r>
              <a:rPr kumimoji="0" lang="en-US" altLang="en-US" b="0" i="0" u="none" strike="noStrike" cap="none" normalizeH="0" baseline="0" dirty="0" err="1">
                <a:ln>
                  <a:noFill/>
                </a:ln>
                <a:solidFill>
                  <a:schemeClr val="tx1"/>
                </a:solidFill>
                <a:effectLst/>
                <a:latin typeface="Arial Unicode MS"/>
              </a:rPr>
              <a:t>X_train</a:t>
            </a:r>
            <a:r>
              <a:rPr kumimoji="0" lang="en-US" altLang="en-US" b="0" i="0" u="none" strike="noStrike" cap="none" normalizeH="0" baseline="0" dirty="0">
                <a:ln>
                  <a:noFill/>
                </a:ln>
                <a:solidFill>
                  <a:schemeClr val="tx1"/>
                </a:solidFill>
                <a:effectLst/>
                <a:latin typeface="Arial Unicode MS"/>
              </a:rPr>
              <a:t>, </a:t>
            </a:r>
            <a:r>
              <a:rPr kumimoji="0" lang="en-US" altLang="en-US" b="0" i="0" u="none" strike="noStrike" cap="none" normalizeH="0" baseline="0" dirty="0" err="1">
                <a:ln>
                  <a:noFill/>
                </a:ln>
                <a:solidFill>
                  <a:schemeClr val="tx1"/>
                </a:solidFill>
                <a:effectLst/>
                <a:latin typeface="Arial Unicode MS"/>
              </a:rPr>
              <a:t>Y_train</a:t>
            </a:r>
            <a:r>
              <a:rPr kumimoji="0" lang="en-US" altLang="en-US" b="0" i="0" u="none" strike="noStrike" cap="none" normalizeH="0" baseline="0" dirty="0">
                <a:ln>
                  <a:noFill/>
                </a:ln>
                <a:solidFill>
                  <a:schemeClr val="tx1"/>
                </a:solidFill>
                <a:effectLst/>
                <a:latin typeface="Arial Unicode MS"/>
              </a:rPr>
              <a:t> or </a:t>
            </a:r>
            <a:r>
              <a:rPr kumimoji="0" lang="en-US" altLang="en-US" b="0" i="0" u="none" strike="noStrike" cap="none" normalizeH="0" baseline="0" dirty="0" err="1">
                <a:ln>
                  <a:noFill/>
                </a:ln>
                <a:solidFill>
                  <a:schemeClr val="tx1"/>
                </a:solidFill>
                <a:effectLst/>
                <a:latin typeface="Arial Unicode MS"/>
              </a:rPr>
              <a:t>X_test</a:t>
            </a:r>
            <a:r>
              <a:rPr kumimoji="0" lang="en-US" altLang="en-US" b="0" i="0" u="none" strike="noStrike" cap="none" normalizeH="0" baseline="0" dirty="0">
                <a:ln>
                  <a:noFill/>
                </a:ln>
                <a:solidFill>
                  <a:schemeClr val="tx1"/>
                </a:solidFill>
                <a:effectLst/>
                <a:latin typeface="Arial Unicode MS"/>
              </a:rPr>
              <a:t>, </a:t>
            </a:r>
            <a:r>
              <a:rPr kumimoji="0" lang="en-US" altLang="en-US" b="0" i="0" u="none" strike="noStrike" cap="none" normalizeH="0" baseline="0" dirty="0" err="1">
                <a:ln>
                  <a:noFill/>
                </a:ln>
                <a:solidFill>
                  <a:schemeClr val="tx1"/>
                </a:solidFill>
                <a:effectLst/>
                <a:latin typeface="Arial Unicode MS"/>
              </a:rPr>
              <a:t>Y_test</a:t>
            </a:r>
            <a:r>
              <a:rPr kumimoji="0" lang="en-US" altLang="en-US" b="0" i="0" u="none" strike="noStrike" cap="none" normalizeH="0" baseline="0" dirty="0">
                <a:ln>
                  <a:noFill/>
                </a:ln>
                <a:solidFill>
                  <a:schemeClr val="tx1"/>
                </a:solidFill>
                <a:effectLst/>
                <a:latin typeface="Arial Unicode MS"/>
              </a:rPr>
              <a:t> are not in alignment. </a:t>
            </a:r>
            <a:r>
              <a:rPr lang="en-US" altLang="en-US" dirty="0">
                <a:latin typeface="Arial Unicode MS"/>
              </a:rPr>
              <a:t>Variable shapes are  Scaler, 1D, 2D, 3D. Do </a:t>
            </a:r>
            <a:r>
              <a:rPr lang="en-US" altLang="en-US" dirty="0" err="1">
                <a:latin typeface="Arial Unicode MS"/>
              </a:rPr>
              <a:t>X_train.shape</a:t>
            </a:r>
            <a:r>
              <a:rPr lang="en-US" altLang="en-US" dirty="0">
                <a:latin typeface="Arial Unicode MS"/>
              </a:rPr>
              <a:t> to see the shape of the </a:t>
            </a:r>
            <a:r>
              <a:rPr lang="en-US" altLang="en-US" dirty="0" err="1">
                <a:latin typeface="Arial Unicode MS"/>
              </a:rPr>
              <a:t>X_train</a:t>
            </a:r>
            <a:r>
              <a:rPr lang="en-US" altLang="en-US" dirty="0">
                <a:latin typeface="Arial Unicode MS"/>
              </a:rPr>
              <a:t>, etc. Then use the variables with the same shape.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rgbClr val="FF0000"/>
                </a:solidFill>
                <a:effectLst/>
                <a:latin typeface="Arial Unicode MS"/>
              </a:rPr>
              <a:t>AlreadyExistsError</a:t>
            </a:r>
            <a:r>
              <a:rPr kumimoji="0" lang="en-US" altLang="en-US" b="0" i="0" u="none" strike="noStrike" cap="none" normalizeH="0" baseline="0" dirty="0">
                <a:ln>
                  <a:noFill/>
                </a:ln>
                <a:solidFill>
                  <a:schemeClr val="tx1"/>
                </a:solidFill>
                <a:effectLst/>
                <a:latin typeface="Arial Unicode MS"/>
              </a:rPr>
              <a:t>: The “</a:t>
            </a:r>
            <a:r>
              <a:rPr kumimoji="0" lang="en-US" altLang="en-US" b="0" i="0" u="none" strike="noStrike" cap="none" normalizeH="0" baseline="0" dirty="0" err="1">
                <a:ln>
                  <a:noFill/>
                </a:ln>
                <a:solidFill>
                  <a:schemeClr val="tx1"/>
                </a:solidFill>
                <a:effectLst/>
                <a:latin typeface="Arial Unicode MS"/>
              </a:rPr>
              <a:t>AlreadyExistsError</a:t>
            </a:r>
            <a:r>
              <a:rPr kumimoji="0" lang="en-US" altLang="en-US" b="0" i="0" u="none" strike="noStrike" cap="none" normalizeH="0" baseline="0" dirty="0">
                <a:ln>
                  <a:noFill/>
                </a:ln>
                <a:solidFill>
                  <a:schemeClr val="tx1"/>
                </a:solidFill>
                <a:effectLst/>
                <a:latin typeface="Arial Unicode MS"/>
              </a:rPr>
              <a:t>” occurs when you try to define a metric with the same name as an existing metric in your </a:t>
            </a:r>
            <a:r>
              <a:rPr kumimoji="0" lang="en-US" altLang="en-US" b="0" i="0" u="none" strike="noStrike" cap="none" normalizeH="0" baseline="0" dirty="0" err="1">
                <a:ln>
                  <a:noFill/>
                </a:ln>
                <a:solidFill>
                  <a:schemeClr val="tx1"/>
                </a:solidFill>
                <a:effectLst/>
                <a:latin typeface="Arial Unicode MS"/>
              </a:rPr>
              <a:t>Tensorflow</a:t>
            </a:r>
            <a:r>
              <a:rPr kumimoji="0" lang="en-US" altLang="en-US" b="0" i="0" u="none" strike="noStrike" cap="none" normalizeH="0" baseline="0" dirty="0">
                <a:ln>
                  <a:noFill/>
                </a:ln>
                <a:solidFill>
                  <a:schemeClr val="tx1"/>
                </a:solidFill>
                <a:effectLst/>
                <a:latin typeface="Arial Unicode MS"/>
              </a:rPr>
              <a:t> model. A metric is a function that is used to evaluate the performance of your model.</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Arial Unicode MS"/>
              </a:rPr>
              <a:t>How to fix it: </a:t>
            </a:r>
            <a:r>
              <a:rPr lang="en-US" altLang="en-US" dirty="0">
                <a:solidFill>
                  <a:srgbClr val="222222"/>
                </a:solidFill>
                <a:latin typeface="inter var"/>
              </a:rPr>
              <a:t>C</a:t>
            </a:r>
            <a:r>
              <a:rPr lang="en-US" b="0" i="0" dirty="0">
                <a:solidFill>
                  <a:srgbClr val="222222"/>
                </a:solidFill>
                <a:effectLst/>
                <a:latin typeface="inter var"/>
              </a:rPr>
              <a:t>heck the names of the existing metrics in your </a:t>
            </a:r>
            <a:r>
              <a:rPr lang="en-US" b="0" i="0" dirty="0" err="1">
                <a:solidFill>
                  <a:srgbClr val="222222"/>
                </a:solidFill>
                <a:effectLst/>
                <a:latin typeface="inter var"/>
              </a:rPr>
              <a:t>Tensorflow</a:t>
            </a:r>
            <a:r>
              <a:rPr lang="en-US" b="0" i="0" dirty="0">
                <a:solidFill>
                  <a:srgbClr val="222222"/>
                </a:solidFill>
                <a:effectLst/>
                <a:latin typeface="inter var"/>
              </a:rPr>
              <a:t> model and if it matches the name of your custom metric, change it. You can do this by running the following code: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Arial Unicode MS"/>
              </a:rPr>
              <a:t>	</a:t>
            </a:r>
            <a:r>
              <a:rPr kumimoji="0" lang="en-US" altLang="en-US" b="0" i="0" u="none" strike="noStrike" cap="none" normalizeH="0" baseline="0" dirty="0">
                <a:ln>
                  <a:noFill/>
                </a:ln>
                <a:solidFill>
                  <a:schemeClr val="tx1"/>
                </a:solidFill>
                <a:effectLst/>
                <a:latin typeface="Arial Unicode MS"/>
              </a:rPr>
              <a:t>import </a:t>
            </a:r>
            <a:r>
              <a:rPr kumimoji="0" lang="en-US" altLang="en-US" b="0" i="0" u="none" strike="noStrike" cap="none" normalizeH="0" baseline="0" dirty="0" err="1">
                <a:ln>
                  <a:noFill/>
                </a:ln>
                <a:solidFill>
                  <a:schemeClr val="tx1"/>
                </a:solidFill>
                <a:effectLst/>
                <a:latin typeface="Arial Unicode MS"/>
              </a:rPr>
              <a:t>tensorflow</a:t>
            </a:r>
            <a:r>
              <a:rPr kumimoji="0" lang="en-US" altLang="en-US" b="0" i="0" u="none" strike="noStrike" cap="none" normalizeH="0" baseline="0" dirty="0">
                <a:ln>
                  <a:noFill/>
                </a:ln>
                <a:solidFill>
                  <a:schemeClr val="tx1"/>
                </a:solidFill>
                <a:effectLst/>
                <a:latin typeface="Arial Unicode MS"/>
              </a:rPr>
              <a:t> as </a:t>
            </a:r>
            <a:r>
              <a:rPr kumimoji="0" lang="en-US" altLang="en-US" b="0" i="0" u="none" strike="noStrike" cap="none" normalizeH="0" baseline="0" dirty="0" err="1">
                <a:ln>
                  <a:noFill/>
                </a:ln>
                <a:solidFill>
                  <a:schemeClr val="tx1"/>
                </a:solidFill>
                <a:effectLst/>
                <a:latin typeface="Arial Unicode MS"/>
              </a:rPr>
              <a:t>tf</a:t>
            </a:r>
            <a:endParaRPr kumimoji="0" lang="en-US" altLang="en-US"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Unicode MS"/>
              </a:rPr>
              <a:t>	print(</a:t>
            </a:r>
            <a:r>
              <a:rPr kumimoji="0" lang="en-US" altLang="en-US" b="0" i="0" u="none" strike="noStrike" cap="none" normalizeH="0" baseline="0" dirty="0" err="1">
                <a:ln>
                  <a:noFill/>
                </a:ln>
                <a:solidFill>
                  <a:schemeClr val="tx1"/>
                </a:solidFill>
                <a:effectLst/>
                <a:latin typeface="Arial Unicode MS"/>
              </a:rPr>
              <a:t>tf.keras.metrics.get_all</a:t>
            </a:r>
            <a:r>
              <a:rPr kumimoji="0" lang="en-US" altLang="en-US" b="0" i="0" u="none" strike="noStrike" cap="none" normalizeH="0" baseline="0" dirty="0">
                <a:ln>
                  <a:noFill/>
                </a:ln>
                <a:solidFill>
                  <a:schemeClr val="tx1"/>
                </a:solidFill>
                <a:effectLst/>
                <a:latin typeface="Arial Unicode MS"/>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a:t>
            </a:r>
            <a:r>
              <a:rPr lang="en-US" b="0" i="0" dirty="0">
                <a:solidFill>
                  <a:srgbClr val="222222"/>
                </a:solidFill>
                <a:effectLst/>
                <a:latin typeface="inter var"/>
              </a:rPr>
              <a:t>This code will print a list of all the built-in metrics in your </a:t>
            </a:r>
            <a:r>
              <a:rPr lang="en-US" b="0" i="0" dirty="0" err="1">
                <a:solidFill>
                  <a:srgbClr val="222222"/>
                </a:solidFill>
                <a:effectLst/>
                <a:latin typeface="inter var"/>
              </a:rPr>
              <a:t>Tensorflow</a:t>
            </a:r>
            <a:r>
              <a:rPr lang="en-US" b="0" i="0" dirty="0">
                <a:solidFill>
                  <a:srgbClr val="222222"/>
                </a:solidFill>
                <a:effectLst/>
                <a:latin typeface="inter var"/>
              </a:rPr>
              <a:t> version, along with their names and attributes.  Yo</a:t>
            </a:r>
            <a:r>
              <a:rPr lang="en-US" dirty="0">
                <a:solidFill>
                  <a:srgbClr val="222222"/>
                </a:solidFill>
                <a:latin typeface="inter var"/>
              </a:rPr>
              <a:t>u can then rename them.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222222"/>
              </a:solidFill>
              <a:effectLst/>
              <a:latin typeface="inter v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hlinkClick r:id="rId2"/>
              </a:rPr>
              <a:t>How to fix </a:t>
            </a:r>
            <a:r>
              <a:rPr kumimoji="0" lang="en-US" altLang="en-US" sz="1600" b="0" i="0" u="none" strike="noStrike" cap="none" normalizeH="0" baseline="0" dirty="0" err="1">
                <a:ln>
                  <a:noFill/>
                </a:ln>
                <a:solidFill>
                  <a:schemeClr val="tx1"/>
                </a:solidFill>
                <a:effectLst/>
                <a:latin typeface="Arial" panose="020B0604020202020204" pitchFamily="34" charset="0"/>
                <a:hlinkClick r:id="rId2"/>
              </a:rPr>
              <a:t>AlreadyExistsError</a:t>
            </a:r>
            <a:r>
              <a:rPr kumimoji="0" lang="en-US" altLang="en-US" sz="1600" b="0" i="0" u="none" strike="noStrike" cap="none" normalizeH="0" baseline="0" dirty="0">
                <a:ln>
                  <a:noFill/>
                </a:ln>
                <a:solidFill>
                  <a:schemeClr val="tx1"/>
                </a:solidFill>
                <a:effectLst/>
                <a:latin typeface="Arial" panose="020B0604020202020204" pitchFamily="34" charset="0"/>
                <a:hlinkClick r:id="rId2"/>
              </a:rPr>
              <a:t> in TensorFlow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684620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1DA847-0BB4-4D10-92FC-AA53817B976F}"/>
              </a:ext>
            </a:extLst>
          </p:cNvPr>
          <p:cNvSpPr txBox="1"/>
          <p:nvPr/>
        </p:nvSpPr>
        <p:spPr>
          <a:xfrm>
            <a:off x="909221" y="859234"/>
            <a:ext cx="10373557" cy="3820918"/>
          </a:xfrm>
          <a:prstGeom prst="rect">
            <a:avLst/>
          </a:prstGeom>
          <a:noFill/>
        </p:spPr>
        <p:txBody>
          <a:bodyPr wrap="square">
            <a:spAutoFit/>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Binary cross-entropy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is for binary classification and categorical cross-entropy is for multi-class classification, but both work for binary classification.  If it doesn’t work for you, you can review the information on this link. It may give you additional information on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binary_crossentroy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hlinkClick r:id="rId2"/>
              </a:rPr>
              <a:t>https://androidkt.com/choose-cross-entropy-loss-function-in-keras/</a:t>
            </a:r>
            <a:endPar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endPar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Why do you have 2 nodes at the last Dense layer but other examples have 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check your model summary, it will tell you the number of nodes in your Dense layer.  You can have as many nodes as you want in the Dense layer depending on the size of the feature map and others. In NN, each layer is made up of nodes (1, 2, 3, etc.).  Each node in a layer is defined by its weight values.  A node (neuron or perceptron) is a computational unit with one or more weighted input connections. The dense layer contains nodes (neurons) in which each receives input from all the neurons of the previous layer.</a:t>
            </a:r>
          </a:p>
        </p:txBody>
      </p:sp>
    </p:spTree>
    <p:extLst>
      <p:ext uri="{BB962C8B-B14F-4D97-AF65-F5344CB8AC3E}">
        <p14:creationId xmlns:p14="http://schemas.microsoft.com/office/powerpoint/2010/main" val="10897220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D910E6-F23A-4442-BC20-CE7FF015091F}"/>
              </a:ext>
            </a:extLst>
          </p:cNvPr>
          <p:cNvSpPr txBox="1"/>
          <p:nvPr/>
        </p:nvSpPr>
        <p:spPr>
          <a:xfrm>
            <a:off x="894521" y="574744"/>
            <a:ext cx="10735503" cy="563231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Garamond" panose="02020404030301010803"/>
                <a:ea typeface="+mn-ea"/>
                <a:cs typeface="+mn-cs"/>
              </a:rPr>
              <a:t>AttributeError</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a:t>
            </a:r>
            <a:r>
              <a:rPr kumimoji="0" lang="en-US" sz="1800" b="1" i="0" u="none" strike="noStrike" kern="1200" cap="none" spc="0" normalizeH="0" baseline="0" noProof="0" dirty="0">
                <a:ln>
                  <a:noFill/>
                </a:ln>
                <a:solidFill>
                  <a:prstClr val="black"/>
                </a:solidFill>
                <a:effectLst/>
                <a:uLnTx/>
                <a:uFillTx/>
                <a:latin typeface="Garamond" panose="02020404030301010803"/>
                <a:ea typeface="+mn-ea"/>
                <a:cs typeface="+mn-cs"/>
              </a:rPr>
              <a:t>Getting Attribute Error in my code, what does it mean?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Garamond" panose="02020404030301010803"/>
                <a:ea typeface="+mn-ea"/>
                <a:cs typeface="+mn-cs"/>
              </a:rPr>
              <a:t>AttributeError</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can be defined as an error that is raised when an attribute reference or assignment fails. To solve these errors, first check that the attribute you are calling exists. Then, make sure the attribute is related to the object or data type with which you are working.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For example, if we take a variable x we are assigned a value of 10. In this process suppose we want to append another value to that variable. It’s not possible. Because the variable is an integer type it does not support the append method.  Link: </a:t>
            </a:r>
            <a:r>
              <a:rPr kumimoji="0" lang="en-US" sz="1800" b="0" i="0" u="none" strike="noStrike" kern="1200" cap="none" spc="0" normalizeH="0" baseline="0" noProof="0" dirty="0" err="1">
                <a:ln>
                  <a:noFill/>
                </a:ln>
                <a:solidFill>
                  <a:prstClr val="black"/>
                </a:solidFill>
                <a:effectLst/>
                <a:uLnTx/>
                <a:uFillTx/>
                <a:latin typeface="Garamond" panose="02020404030301010803"/>
                <a:ea typeface="+mn-ea"/>
                <a:cs typeface="+mn-cs"/>
              </a:rPr>
              <a:t>AttributeError</a:t>
            </a: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Example 1: An integer value does not support the append() method.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Garamond" panose="02020404030301010803"/>
                <a:ea typeface="+mn-ea"/>
                <a:cs typeface="+mn-cs"/>
              </a:rPr>
              <a:t>TwoPython</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programs to demonstrate </a:t>
            </a:r>
            <a:r>
              <a:rPr kumimoji="0" lang="en-US" sz="1800" b="0" i="0" u="none" strike="noStrike" kern="1200" cap="none" spc="0" normalizeH="0" baseline="0" noProof="0" dirty="0" err="1">
                <a:ln>
                  <a:noFill/>
                </a:ln>
                <a:solidFill>
                  <a:prstClr val="black"/>
                </a:solidFill>
                <a:effectLst/>
                <a:uLnTx/>
                <a:uFillTx/>
                <a:latin typeface="Garamond" panose="02020404030301010803"/>
                <a:ea typeface="+mn-ea"/>
                <a:cs typeface="+mn-cs"/>
              </a:rPr>
              <a:t>AttributeError</a:t>
            </a: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X = 10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Garamond" panose="02020404030301010803"/>
                <a:ea typeface="+mn-ea"/>
                <a:cs typeface="+mn-cs"/>
              </a:rPr>
              <a:t>X.append</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(6)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a:t>
            </a:r>
            <a:r>
              <a:rPr kumimoji="0" lang="en-US" sz="1800" b="0" i="0" u="none" strike="noStrike" kern="1200" cap="none" spc="0" normalizeH="0" baseline="0" noProof="0" dirty="0" err="1">
                <a:ln>
                  <a:noFill/>
                </a:ln>
                <a:solidFill>
                  <a:prstClr val="black"/>
                </a:solidFill>
                <a:effectLst/>
                <a:uLnTx/>
                <a:uFillTx/>
                <a:latin typeface="Garamond" panose="02020404030301010803"/>
                <a:ea typeface="+mn-ea"/>
                <a:cs typeface="+mn-cs"/>
              </a:rPr>
              <a:t>AttributeError</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'int' object has no attribute 'append'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append() method adds an additional element to the end of the variable X, but the value of X is an integer that does not support the append() method.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9521998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DAAB56-C369-4960-A233-8B5F74120188}"/>
              </a:ext>
            </a:extLst>
          </p:cNvPr>
          <p:cNvSpPr txBox="1"/>
          <p:nvPr/>
        </p:nvSpPr>
        <p:spPr>
          <a:xfrm>
            <a:off x="790575" y="720209"/>
            <a:ext cx="10610850" cy="535531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Example 2: Python is case-sensitive, variation in spelling causes </a:t>
            </a:r>
            <a:r>
              <a:rPr kumimoji="0" lang="en-US" sz="1800" b="0" i="0" u="none" strike="noStrike" kern="1200" cap="none" spc="0" normalizeH="0" baseline="0" noProof="0" dirty="0" err="1">
                <a:ln>
                  <a:noFill/>
                </a:ln>
                <a:solidFill>
                  <a:prstClr val="black"/>
                </a:solidFill>
                <a:effectLst/>
                <a:uLnTx/>
                <a:uFillTx/>
                <a:latin typeface="Garamond" panose="02020404030301010803"/>
                <a:ea typeface="+mn-ea"/>
                <a:cs typeface="+mn-cs"/>
              </a:rPr>
              <a:t>AttributeError</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string = "The famous website is { }".</a:t>
            </a:r>
            <a:r>
              <a:rPr kumimoji="0" lang="en-US" sz="1800" b="0" i="0" u="none" strike="noStrike" kern="1200" cap="none" spc="0" normalizeH="0" baseline="0" noProof="0" dirty="0" err="1">
                <a:ln>
                  <a:noFill/>
                </a:ln>
                <a:solidFill>
                  <a:prstClr val="black"/>
                </a:solidFill>
                <a:effectLst/>
                <a:uLnTx/>
                <a:uFillTx/>
                <a:latin typeface="Garamond" panose="02020404030301010803"/>
                <a:ea typeface="+mn-ea"/>
                <a:cs typeface="+mn-cs"/>
              </a:rPr>
              <a:t>fst</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a:t>
            </a:r>
            <a:r>
              <a:rPr kumimoji="0" lang="en-US" sz="1800" b="0" i="0" u="none" strike="noStrike" kern="1200" cap="none" spc="0" normalizeH="0" baseline="0" noProof="0" dirty="0" err="1">
                <a:ln>
                  <a:noFill/>
                </a:ln>
                <a:solidFill>
                  <a:prstClr val="black"/>
                </a:solidFill>
                <a:effectLst/>
                <a:uLnTx/>
                <a:uFillTx/>
                <a:latin typeface="Garamond" panose="02020404030301010803"/>
                <a:ea typeface="+mn-ea"/>
                <a:cs typeface="+mn-cs"/>
              </a:rPr>
              <a:t>geeksforgeeks</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print(string)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a:ea typeface="+mn-ea"/>
                <a:cs typeface="+mn-cs"/>
              </a:rPr>
              <a:t>##  </a:t>
            </a:r>
            <a:r>
              <a:rPr kumimoji="0" lang="en-US" sz="1800" b="0" i="0" u="none" strike="noStrike" kern="1200" cap="none" spc="0" normalizeH="0" baseline="0" noProof="0" dirty="0" err="1">
                <a:ln>
                  <a:noFill/>
                </a:ln>
                <a:solidFill>
                  <a:srgbClr val="C00000"/>
                </a:solidFill>
                <a:effectLst/>
                <a:uLnTx/>
                <a:uFillTx/>
                <a:latin typeface="Garamond" panose="02020404030301010803"/>
                <a:ea typeface="+mn-ea"/>
                <a:cs typeface="+mn-cs"/>
              </a:rPr>
              <a:t>AttributeError</a:t>
            </a:r>
            <a:r>
              <a:rPr kumimoji="0" lang="en-US" sz="1800" b="0" i="0" u="none" strike="noStrike" kern="1200" cap="none" spc="0" normalizeH="0" baseline="0" noProof="0" dirty="0">
                <a:ln>
                  <a:noFill/>
                </a:ln>
                <a:solidFill>
                  <a:srgbClr val="C00000"/>
                </a:solidFill>
                <a:effectLst/>
                <a:uLnTx/>
                <a:uFillTx/>
                <a:latin typeface="Garamond" panose="02020404030301010803"/>
                <a:ea typeface="+mn-ea"/>
                <a:cs typeface="+mn-cs"/>
              </a:rPr>
              <a:t>: 'str' object has no attribute '</a:t>
            </a:r>
            <a:r>
              <a:rPr kumimoji="0" lang="en-US" sz="1800" b="0" i="0" u="none" strike="noStrike" kern="1200" cap="none" spc="0" normalizeH="0" baseline="0" noProof="0" dirty="0" err="1">
                <a:ln>
                  <a:noFill/>
                </a:ln>
                <a:solidFill>
                  <a:srgbClr val="C00000"/>
                </a:solidFill>
                <a:effectLst/>
                <a:uLnTx/>
                <a:uFillTx/>
                <a:latin typeface="Garamond" panose="02020404030301010803"/>
                <a:ea typeface="+mn-ea"/>
                <a:cs typeface="+mn-cs"/>
              </a:rPr>
              <a:t>fst</a:t>
            </a:r>
            <a:r>
              <a:rPr kumimoji="0" lang="en-US" sz="1800" b="0" i="0" u="none" strike="noStrike" kern="1200" cap="none" spc="0" normalizeH="0" baseline="0" noProof="0" dirty="0">
                <a:ln>
                  <a:noFill/>
                </a:ln>
                <a:solidFill>
                  <a:srgbClr val="C00000"/>
                </a:solidFill>
                <a:effectLst/>
                <a:uLnTx/>
                <a:uFillTx/>
                <a:latin typeface="Garamond" panose="020204040303010108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srgbClr val="C00000"/>
              </a:solidFill>
              <a:latin typeface="Garamond" panose="02020404030301010803"/>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a:ea typeface="+mn-ea"/>
                <a:cs typeface="+mn-cs"/>
                <a:hlinkClick r:id="rId2"/>
              </a:rPr>
              <a:t>https://www.geeksforgeeks.org/python-attributeerror/</a:t>
            </a:r>
            <a:endParaRPr kumimoji="0" lang="en-US" sz="1800" b="0" i="0" u="none" strike="noStrike" kern="1200" cap="none" spc="0" normalizeH="0" baseline="0" noProof="0" dirty="0">
              <a:ln>
                <a:noFill/>
              </a:ln>
              <a:solidFill>
                <a:srgbClr val="C00000"/>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srgbClr val="C00000"/>
              </a:solidFill>
              <a:latin typeface="Garamond" panose="02020404030301010803"/>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a:ea typeface="+mn-ea"/>
                <a:cs typeface="+mn-cs"/>
                <a:hlinkClick r:id="rId3"/>
              </a:rPr>
              <a:t>https://careerkarma.com/blog/python-attributeerror/#:~:text=Attribute%20errors%20in%20Python%20are,with%20which%20you%20are%20working</a:t>
            </a:r>
            <a:r>
              <a:rPr kumimoji="0" lang="en-US" sz="1800" b="0" i="0" u="none" strike="noStrike" kern="1200" cap="none" spc="0" normalizeH="0" baseline="0" noProof="0" dirty="0">
                <a:ln>
                  <a:noFill/>
                </a:ln>
                <a:solidFill>
                  <a:srgbClr val="C00000"/>
                </a:solidFill>
                <a:effectLst/>
                <a:uLnTx/>
                <a:uFillTx/>
                <a:latin typeface="Garamond" panose="020204040303010108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Garamond" panose="02020404030301010803"/>
              <a:ea typeface="+mn-ea"/>
              <a:cs typeface="+mn-cs"/>
            </a:endParaRPr>
          </a:p>
          <a:p>
            <a:r>
              <a:rPr lang="pt-BR" dirty="0"/>
              <a:t>data = vectorizer.fit_transform(mealarray.ravel())</a:t>
            </a:r>
          </a:p>
          <a:p>
            <a:endParaRPr lang="pt-BR" dirty="0"/>
          </a:p>
          <a:p>
            <a:r>
              <a:rPr lang="en-US" dirty="0" err="1"/>
              <a:t>CountVectorizer</a:t>
            </a:r>
            <a:r>
              <a:rPr lang="en-US" dirty="0"/>
              <a:t> is taking lists (with string contents) as an argument rather than array. That solved my problem.</a:t>
            </a:r>
          </a:p>
          <a:p>
            <a:endParaRPr lang="en-US" dirty="0"/>
          </a:p>
          <a:p>
            <a:r>
              <a:rPr lang="en-US" dirty="0">
                <a:hlinkClick r:id="rId4"/>
              </a:rPr>
              <a:t>https://stackoverflow.com/questions/26367075/countvectorizer-attributeerror-numpy-ndarray-object-has-no-attribute-lower</a:t>
            </a:r>
            <a:endParaRPr lang="en-US" dirty="0"/>
          </a:p>
          <a:p>
            <a:endParaRPr lang="en-US" dirty="0"/>
          </a:p>
        </p:txBody>
      </p:sp>
    </p:spTree>
    <p:extLst>
      <p:ext uri="{BB962C8B-B14F-4D97-AF65-F5344CB8AC3E}">
        <p14:creationId xmlns:p14="http://schemas.microsoft.com/office/powerpoint/2010/main" val="15267311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F22891-8DDE-4B30-963B-F3032F3B4F1B}"/>
              </a:ext>
            </a:extLst>
          </p:cNvPr>
          <p:cNvSpPr txBox="1"/>
          <p:nvPr/>
        </p:nvSpPr>
        <p:spPr>
          <a:xfrm>
            <a:off x="972105" y="725295"/>
            <a:ext cx="4487661" cy="461665"/>
          </a:xfrm>
          <a:prstGeom prst="rect">
            <a:avLst/>
          </a:prstGeom>
          <a:solidFill>
            <a:schemeClr val="accent1">
              <a:lumMod val="20000"/>
              <a:lumOff val="80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4444"/>
                </a:solidFill>
                <a:effectLst/>
                <a:uLnTx/>
                <a:uFillTx/>
                <a:latin typeface="inherit"/>
                <a:ea typeface="+mn-ea"/>
                <a:cs typeface="+mn-cs"/>
              </a:rPr>
              <a:t>Code Errors and Fixes - Python</a:t>
            </a:r>
            <a:endParaRPr kumimoji="0" lang="en-US" sz="2400" b="1" i="0" u="none" strike="noStrike" kern="1200" cap="none" spc="0" normalizeH="0" baseline="0" noProof="0" dirty="0">
              <a:ln>
                <a:noFill/>
              </a:ln>
              <a:solidFill>
                <a:prstClr val="black"/>
              </a:solidFill>
              <a:effectLst/>
              <a:uLnTx/>
              <a:uFillTx/>
              <a:latin typeface="inherit"/>
              <a:ea typeface="+mn-ea"/>
              <a:cs typeface="+mn-cs"/>
            </a:endParaRPr>
          </a:p>
        </p:txBody>
      </p:sp>
      <p:sp>
        <p:nvSpPr>
          <p:cNvPr id="5" name="TextBox 4">
            <a:extLst>
              <a:ext uri="{FF2B5EF4-FFF2-40B4-BE49-F238E27FC236}">
                <a16:creationId xmlns:a16="http://schemas.microsoft.com/office/drawing/2014/main" id="{D86590A2-5E18-43D5-8108-B239A853708B}"/>
              </a:ext>
            </a:extLst>
          </p:cNvPr>
          <p:cNvSpPr txBox="1"/>
          <p:nvPr/>
        </p:nvSpPr>
        <p:spPr>
          <a:xfrm>
            <a:off x="771617" y="1281814"/>
            <a:ext cx="10648765" cy="31393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pitchFamily="34" charset="0"/>
                <a:ea typeface="Calibri" panose="020F0502020204030204" pitchFamily="34" charset="0"/>
                <a:cs typeface="+mn-cs"/>
              </a:rPr>
              <a:t>TypeError</a:t>
            </a:r>
            <a:r>
              <a:rPr kumimoji="0" lang="en-US" sz="18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mn-cs"/>
              </a:rPr>
              <a:t>: expected string or bytes-like object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The Python </a:t>
            </a:r>
            <a:r>
              <a:rPr kumimoji="0" lang="en-US" sz="1800" b="0" i="0" u="sng" strike="noStrike" kern="1200" cap="none" spc="0" normalizeH="0" baseline="0" noProof="0" dirty="0" err="1">
                <a:ln>
                  <a:noFill/>
                </a:ln>
                <a:solidFill>
                  <a:srgbClr val="0000FF"/>
                </a:solidFill>
                <a:effectLst/>
                <a:uLnTx/>
                <a:uFillTx/>
                <a:latin typeface="Times New Roman" panose="02020603050405020304" pitchFamily="18" charset="0"/>
                <a:ea typeface="Calibri" panose="020F0502020204030204" pitchFamily="34" charset="0"/>
                <a:cs typeface="+mn-cs"/>
                <a:hlinkClick r:id="rId2"/>
              </a:rPr>
              <a:t>TypeError</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 expected string or bytes-like object" occurs when we pass an argument of a different type to a method that expects a string argument, e.g. re. sub() . To solve the error, make sure to pass a string argument to the method.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When fitting the model, </a:t>
            </a:r>
            <a:r>
              <a:rPr lang="en-US" dirty="0">
                <a:latin typeface="Calibri" panose="020F0502020204030204" pitchFamily="34" charset="0"/>
                <a:ea typeface="Calibri" panose="020F0502020204030204" pitchFamily="34" charset="0"/>
              </a:rPr>
              <a:t>you get </a:t>
            </a:r>
            <a:r>
              <a:rPr lang="en-US" dirty="0">
                <a:solidFill>
                  <a:srgbClr val="C00000"/>
                </a:solidFill>
                <a:latin typeface="Calibri" panose="020F0502020204030204" pitchFamily="34" charset="0"/>
                <a:ea typeface="Calibri" panose="020F0502020204030204" pitchFamily="34" charset="0"/>
              </a:rPr>
              <a:t>’Cast string to float is not supported’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mn-cs"/>
              </a:rPr>
              <a:t>SIMPLE TO FIX, just use the following code to change the data type of your Target Variable to int,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mn-cs"/>
              </a:rPr>
              <a:t>df</a:t>
            </a:r>
            <a:r>
              <a:rPr kumimoji="0" lang="en-US" sz="180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mn-cs"/>
              </a:rPr>
              <a:t>[“</a:t>
            </a:r>
            <a:r>
              <a:rPr kumimoji="0" lang="en-US" sz="1800"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mn-cs"/>
              </a:rPr>
              <a:t>x_train</a:t>
            </a:r>
            <a:r>
              <a:rPr kumimoji="0" lang="en-US" sz="180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mn-cs"/>
              </a:rPr>
              <a:t>"] = </a:t>
            </a:r>
            <a:r>
              <a:rPr kumimoji="0" lang="en-US" sz="1800"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mn-cs"/>
              </a:rPr>
              <a:t>df</a:t>
            </a:r>
            <a:r>
              <a:rPr kumimoji="0" lang="en-US" sz="180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mn-cs"/>
              </a:rPr>
              <a:t>[“</a:t>
            </a:r>
            <a:r>
              <a:rPr kumimoji="0" lang="en-US" sz="1800"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mn-cs"/>
              </a:rPr>
              <a:t>y_train</a:t>
            </a:r>
            <a:r>
              <a:rPr kumimoji="0" lang="en-US" sz="180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mn-cs"/>
              </a:rPr>
              <a:t>"].</a:t>
            </a:r>
            <a:r>
              <a:rPr kumimoji="0" lang="en-US" sz="1800"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mn-cs"/>
              </a:rPr>
              <a:t>astype</a:t>
            </a:r>
            <a:r>
              <a:rPr kumimoji="0" lang="en-US" sz="180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mn-cs"/>
              </a:rPr>
              <a:t>(str).</a:t>
            </a:r>
            <a:r>
              <a:rPr kumimoji="0" lang="en-US" sz="1800"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mn-cs"/>
              </a:rPr>
              <a:t>astype</a:t>
            </a:r>
            <a:r>
              <a:rPr kumimoji="0" lang="en-US" sz="180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mn-cs"/>
              </a:rPr>
              <a:t>(int)</a:t>
            </a:r>
          </a:p>
          <a:p>
            <a:pPr defTabSz="457200">
              <a:defRPr/>
            </a:pPr>
            <a:r>
              <a:rPr kumimoji="0" lang="en-US" sz="1800"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mn-cs"/>
              </a:rPr>
              <a:t>df</a:t>
            </a:r>
            <a:r>
              <a:rPr kumimoji="0" lang="en-US" sz="180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mn-cs"/>
              </a:rPr>
              <a:t>[“</a:t>
            </a:r>
            <a:r>
              <a:rPr kumimoji="0" lang="en-US" sz="1800"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mn-cs"/>
              </a:rPr>
              <a:t>x_test</a:t>
            </a:r>
            <a:r>
              <a:rPr kumimoji="0" lang="en-US" sz="180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mn-cs"/>
              </a:rPr>
              <a:t>"] = </a:t>
            </a:r>
            <a:r>
              <a:rPr kumimoji="0" lang="en-US" sz="1800"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mn-cs"/>
              </a:rPr>
              <a:t>df</a:t>
            </a:r>
            <a:r>
              <a:rPr kumimoji="0" lang="en-US" sz="180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mn-cs"/>
              </a:rPr>
              <a:t>[“</a:t>
            </a:r>
            <a:r>
              <a:rPr kumimoji="0" lang="en-US" sz="1800"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mn-cs"/>
              </a:rPr>
              <a:t>y_tets</a:t>
            </a:r>
            <a:r>
              <a:rPr kumimoji="0" lang="en-US" sz="180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mn-cs"/>
              </a:rPr>
              <a:t>"].</a:t>
            </a:r>
            <a:r>
              <a:rPr kumimoji="0" lang="en-US" sz="1800"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mn-cs"/>
              </a:rPr>
              <a:t>astype</a:t>
            </a:r>
            <a:r>
              <a:rPr kumimoji="0" lang="en-US" sz="180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mn-cs"/>
              </a:rPr>
              <a:t>(str).</a:t>
            </a:r>
            <a:r>
              <a:rPr kumimoji="0" lang="en-US" sz="1800"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mn-cs"/>
              </a:rPr>
              <a:t>astype</a:t>
            </a:r>
            <a:r>
              <a:rPr kumimoji="0" lang="en-US" sz="180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mn-cs"/>
              </a:rPr>
              <a:t>(int)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13933026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31D61A-B8A4-469D-9E22-39DF1B198A7C}"/>
              </a:ext>
            </a:extLst>
          </p:cNvPr>
          <p:cNvSpPr txBox="1"/>
          <p:nvPr/>
        </p:nvSpPr>
        <p:spPr>
          <a:xfrm>
            <a:off x="1348509" y="2332243"/>
            <a:ext cx="9633527" cy="2308324"/>
          </a:xfrm>
          <a:prstGeom prst="rect">
            <a:avLst/>
          </a:prstGeom>
          <a:solidFill>
            <a:schemeClr val="accent2"/>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inherit"/>
                <a:ea typeface="+mn-ea"/>
                <a:cs typeface="Times New Roman" panose="02020603050405020304" pitchFamily="18" charset="0"/>
              </a:rPr>
              <a:t>Task 2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inherit"/>
                <a:ea typeface="+mn-ea"/>
                <a:cs typeface="Times New Roman" panose="02020603050405020304" pitchFamily="18" charset="0"/>
              </a:rPr>
              <a:t>REFERENCE SECTION</a:t>
            </a:r>
            <a:endParaRPr kumimoji="0" lang="en-US" sz="7200" b="1" i="0" u="none" strike="noStrike" kern="1200" cap="none" spc="0" normalizeH="0" baseline="0" noProof="0" dirty="0">
              <a:ln>
                <a:noFill/>
              </a:ln>
              <a:solidFill>
                <a:prstClr val="white"/>
              </a:solidFill>
              <a:effectLst/>
              <a:uLnTx/>
              <a:uFillTx/>
              <a:latin typeface="inherit"/>
              <a:ea typeface="+mn-ea"/>
              <a:cs typeface="+mn-cs"/>
            </a:endParaRPr>
          </a:p>
        </p:txBody>
      </p:sp>
    </p:spTree>
    <p:extLst>
      <p:ext uri="{BB962C8B-B14F-4D97-AF65-F5344CB8AC3E}">
        <p14:creationId xmlns:p14="http://schemas.microsoft.com/office/powerpoint/2010/main" val="9421345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FA5A54-6F12-467E-AA9E-D9571242C2CA}"/>
              </a:ext>
            </a:extLst>
          </p:cNvPr>
          <p:cNvSpPr txBox="1"/>
          <p:nvPr/>
        </p:nvSpPr>
        <p:spPr>
          <a:xfrm>
            <a:off x="848536" y="1008653"/>
            <a:ext cx="10635448" cy="5064592"/>
          </a:xfrm>
          <a:prstGeom prst="rect">
            <a:avLst/>
          </a:prstGeom>
          <a:noFill/>
        </p:spPr>
        <p:txBody>
          <a:bodyPr wrap="square">
            <a:spAutoFit/>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1800" b="0" i="0" u="sng" strike="noStrike" kern="1200" cap="none" spc="0" normalizeH="0" baseline="0" noProof="0" dirty="0">
                <a:ln>
                  <a:noFill/>
                </a:ln>
                <a:solidFill>
                  <a:srgbClr val="333333"/>
                </a:solidFill>
                <a:effectLst/>
                <a:uLnTx/>
                <a:uFillTx/>
                <a:latin typeface="Calibri" panose="020F0502020204030204" pitchFamily="34" charset="0"/>
                <a:ea typeface="Calibri" panose="020F0502020204030204" pitchFamily="34" charset="0"/>
                <a:cs typeface="Calibri" panose="020F0502020204030204" pitchFamily="34" charset="0"/>
              </a:rPr>
              <a:t>Brownlee, J. (2021, Feb 02). </a:t>
            </a:r>
            <a:r>
              <a:rPr kumimoji="0" lang="en-US" sz="1800" b="0" i="1" u="sng" strike="noStrike" kern="1200" cap="none" spc="0" normalizeH="0" baseline="0" noProof="0" dirty="0">
                <a:ln>
                  <a:noFill/>
                </a:ln>
                <a:solidFill>
                  <a:srgbClr val="333333"/>
                </a:solidFill>
                <a:effectLst/>
                <a:uLnTx/>
                <a:uFillTx/>
                <a:latin typeface="Calibri" panose="020F0502020204030204" pitchFamily="34" charset="0"/>
                <a:ea typeface="Calibri" panose="020F0502020204030204" pitchFamily="34" charset="0"/>
                <a:cs typeface="Calibri" panose="020F0502020204030204" pitchFamily="34" charset="0"/>
              </a:rPr>
              <a:t>How to use word embedding layers for deep learning with </a:t>
            </a:r>
            <a:r>
              <a:rPr kumimoji="0" lang="en-US" sz="1800" b="0" i="1" u="sng" strike="noStrike" kern="1200" cap="none" spc="0" normalizeH="0" baseline="0" noProof="0" dirty="0" err="1">
                <a:ln>
                  <a:noFill/>
                </a:ln>
                <a:solidFill>
                  <a:srgbClr val="333333"/>
                </a:solidFill>
                <a:effectLst/>
                <a:uLnTx/>
                <a:uFillTx/>
                <a:latin typeface="Calibri" panose="020F0502020204030204" pitchFamily="34" charset="0"/>
                <a:ea typeface="Calibri" panose="020F0502020204030204" pitchFamily="34" charset="0"/>
                <a:cs typeface="Calibri" panose="020F0502020204030204" pitchFamily="34" charset="0"/>
              </a:rPr>
              <a:t>keras</a:t>
            </a:r>
            <a:r>
              <a:rPr kumimoji="0" lang="en-US" sz="1800" b="0" i="1" u="sng" strike="noStrike" kern="1200" cap="none" spc="0" normalizeH="0" baseline="0" noProof="0" dirty="0">
                <a:ln>
                  <a:noFill/>
                </a:ln>
                <a:solidFill>
                  <a:srgbClr val="333333"/>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Calibri" panose="020F0502020204030204" pitchFamily="34" charset="0"/>
                <a:hlinkClick r:id="rId2"/>
              </a:rPr>
              <a:t>https://machinelearningmastery.com/use-word-embedding-layers-deep-learning-keras/</a:t>
            </a:r>
            <a:r>
              <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Calibri" panose="020F0502020204030204" pitchFamily="34"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1800" b="1"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Calibri" panose="020F0502020204030204" pitchFamily="34" charset="0"/>
                <a:hlinkClick r:id="rId3"/>
              </a:rPr>
              <a:t>https://developers.googleblog.com/2017/11/introducing-tensorflow-feature-columns.html</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 </a:t>
            </a:r>
          </a:p>
          <a:p>
            <a:pPr marL="457200" marR="0" lvl="0" indent="-45720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Heaton, J. (Jun 6, 2019). Early stopping in </a:t>
            </a: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mn-cs"/>
              </a:rPr>
              <a:t>Keras</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 to prevent overfitting. </a:t>
            </a:r>
            <a:r>
              <a:rPr kumimoji="0" lang="en-US" sz="1800" b="0"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hlinkClick r:id="rId4"/>
              </a:rPr>
              <a:t>https://www.youtube.com/watch?v=m1LNunuI2fk</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 </a:t>
            </a:r>
          </a:p>
          <a:p>
            <a:pPr marL="457200" marR="0" lvl="0" indent="-45720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 </a:t>
            </a:r>
          </a:p>
          <a:p>
            <a:pPr marL="457200" marR="0" lvl="0" indent="-457200" algn="l" defTabSz="4572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sohne"/>
                <a:ea typeface="+mn-ea"/>
                <a:cs typeface="+mn-cs"/>
              </a:rPr>
              <a:t>Huseby, K. H. (Jun 30, 2020). </a:t>
            </a:r>
            <a:r>
              <a:rPr kumimoji="0" lang="en-US" sz="1800" b="0" i="0" u="none" strike="noStrike" kern="1200" cap="none" spc="0" normalizeH="0" baseline="0" noProof="0" dirty="0">
                <a:ln>
                  <a:noFill/>
                </a:ln>
                <a:solidFill>
                  <a:prstClr val="black"/>
                </a:solidFill>
                <a:effectLst/>
                <a:uLnTx/>
                <a:uFillTx/>
                <a:latin typeface="sohne"/>
                <a:ea typeface="+mn-ea"/>
                <a:cs typeface="+mn-cs"/>
              </a:rPr>
              <a:t>Word embeddings, what are they really? Retrieved Nov 21, 2021, from </a:t>
            </a:r>
            <a:r>
              <a:rPr kumimoji="0" lang="en-US" sz="1800" b="0" i="0" u="none" strike="noStrike" kern="1200" cap="none" spc="0" normalizeH="0" baseline="0" noProof="0" dirty="0">
                <a:ln>
                  <a:noFill/>
                </a:ln>
                <a:solidFill>
                  <a:prstClr val="black"/>
                </a:solidFill>
                <a:effectLst/>
                <a:uLnTx/>
                <a:uFillTx/>
                <a:latin typeface="sohne"/>
                <a:ea typeface="+mn-ea"/>
                <a:cs typeface="+mn-cs"/>
                <a:hlinkClick r:id="rId5">
                  <a:extLst>
                    <a:ext uri="{A12FA001-AC4F-418D-AE19-62706E023703}">
                      <ahyp:hlinkClr xmlns:ahyp="http://schemas.microsoft.com/office/drawing/2018/hyperlinkcolor" val="tx"/>
                    </a:ext>
                  </a:extLst>
                </a:hlinkClick>
              </a:rPr>
              <a:t>https://towardsdatascience.com/word-embeddings-what-are-they-really-f106e1ff0874</a:t>
            </a:r>
          </a:p>
          <a:p>
            <a:pPr marL="457200" marR="0" lvl="0" indent="-45720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 </a:t>
            </a:r>
          </a:p>
          <a:p>
            <a:pPr marL="457200" marR="0" lvl="0" indent="-45720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Kale, M. (2020, August 13). Natural Language Processing in Python – Simple Example. Mikes Website. https://www.mikekale.com/natural-language-processing-in-python-simple-example/.  </a:t>
            </a:r>
          </a:p>
          <a:p>
            <a:pPr marL="457200" marR="0" lvl="0" indent="-45720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endParaRPr>
          </a:p>
          <a:p>
            <a:pPr marL="457200" marR="0" lvl="0" indent="-45720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Monkeylearn.com. (2020). Sentiment Analysis – The Go-To Guide. </a:t>
            </a: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mn-cs"/>
              </a:rPr>
              <a:t>MonkeyLearn</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 https://monkeylearn.com/sentiment-analysis/.  </a:t>
            </a:r>
          </a:p>
          <a:p>
            <a:pPr marL="457200" marR="0" lvl="0" indent="-45720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endParaRPr>
          </a:p>
          <a:p>
            <a:pPr marL="457200" marR="0" lvl="0" indent="-45720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Natural Language Processing - Python. </a:t>
            </a: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mn-cs"/>
              </a:rPr>
              <a:t>Tutorialspoint</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 (n.d.). https://www.tutorialspoint.com/natural_language_processing/natural_language_processing_python.htm. </a:t>
            </a:r>
          </a:p>
        </p:txBody>
      </p:sp>
      <p:sp>
        <p:nvSpPr>
          <p:cNvPr id="3" name="TextBox 2">
            <a:extLst>
              <a:ext uri="{FF2B5EF4-FFF2-40B4-BE49-F238E27FC236}">
                <a16:creationId xmlns:a16="http://schemas.microsoft.com/office/drawing/2014/main" id="{4024848A-408B-4988-9C35-268CF02A9B44}"/>
              </a:ext>
            </a:extLst>
          </p:cNvPr>
          <p:cNvSpPr txBox="1"/>
          <p:nvPr/>
        </p:nvSpPr>
        <p:spPr>
          <a:xfrm>
            <a:off x="2887739" y="538653"/>
            <a:ext cx="6116714" cy="470000"/>
          </a:xfrm>
          <a:prstGeom prst="rect">
            <a:avLst/>
          </a:prstGeom>
          <a:solidFill>
            <a:schemeClr val="accent2">
              <a:lumMod val="20000"/>
              <a:lumOff val="80000"/>
            </a:schemeClr>
          </a:solidFill>
        </p:spPr>
        <p:txBody>
          <a:bodyPr wrap="square">
            <a:spAutoFit/>
          </a:bodyPr>
          <a:lstStyle/>
          <a:p>
            <a:pPr marL="457200" marR="0" lvl="0" indent="-457200" algn="ctr" defTabSz="457200" rtl="0" eaLnBrk="1" fontAlgn="auto" latinLnBrk="0" hangingPunct="1">
              <a:lnSpc>
                <a:spcPct val="107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Inherit"/>
                <a:ea typeface="Calibri" panose="020F0502020204030204" pitchFamily="34" charset="0"/>
                <a:cs typeface="Times New Roman" panose="02020603050405020304" pitchFamily="18" charset="0"/>
              </a:rPr>
              <a:t>Python</a:t>
            </a:r>
            <a:endParaRPr kumimoji="0" lang="en-US" sz="24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247747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8AA9B9-EC3D-43B6-AA7F-767B74E9D3F6}"/>
              </a:ext>
            </a:extLst>
          </p:cNvPr>
          <p:cNvSpPr txBox="1"/>
          <p:nvPr/>
        </p:nvSpPr>
        <p:spPr>
          <a:xfrm>
            <a:off x="2887739" y="640253"/>
            <a:ext cx="6116714" cy="470000"/>
          </a:xfrm>
          <a:prstGeom prst="rect">
            <a:avLst/>
          </a:prstGeom>
          <a:solidFill>
            <a:schemeClr val="accent2">
              <a:lumMod val="20000"/>
              <a:lumOff val="80000"/>
            </a:schemeClr>
          </a:solidFill>
        </p:spPr>
        <p:txBody>
          <a:bodyPr wrap="square">
            <a:spAutoFit/>
          </a:bodyPr>
          <a:lstStyle/>
          <a:p>
            <a:pPr marL="457200" marR="0" lvl="0" indent="-457200" algn="ctr" defTabSz="457200" rtl="0" eaLnBrk="1" fontAlgn="auto" latinLnBrk="0" hangingPunct="1">
              <a:lnSpc>
                <a:spcPct val="107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Inherit"/>
                <a:ea typeface="Calibri" panose="020F0502020204030204" pitchFamily="34" charset="0"/>
                <a:cs typeface="Times New Roman" panose="02020603050405020304" pitchFamily="18" charset="0"/>
              </a:rPr>
              <a:t>Python Cont’d</a:t>
            </a:r>
            <a:endParaRPr kumimoji="0" lang="en-US" sz="24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15E893A7-88BB-4610-9B2C-7594C64CB7CE}"/>
              </a:ext>
            </a:extLst>
          </p:cNvPr>
          <p:cNvSpPr txBox="1"/>
          <p:nvPr/>
        </p:nvSpPr>
        <p:spPr>
          <a:xfrm>
            <a:off x="672132" y="1110253"/>
            <a:ext cx="10547927" cy="5430910"/>
          </a:xfrm>
          <a:prstGeom prst="rect">
            <a:avLst/>
          </a:prstGeom>
          <a:noFill/>
        </p:spPr>
        <p:txBody>
          <a:bodyPr wrap="square">
            <a:spAutoFit/>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Gholamy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Kreinovich</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V., &amp; Kosheleva, O. (Feb, 2018). Why 70/30 or 80/20 relation between training and testing sets: A pedagogical explanation. Technical Report: UTEP-CS-18-09. University of Texas at </a:t>
            </a:r>
          </a:p>
          <a:p>
            <a:pPr marL="0" marR="0" lvl="0" indent="0" algn="l" defTabSz="457200" rtl="0" eaLnBrk="1" fontAlgn="auto" latinLnBrk="0" hangingPunct="1">
              <a:lnSpc>
                <a:spcPct val="107000"/>
              </a:lnSpc>
              <a:spcBef>
                <a:spcPts val="0"/>
              </a:spcBef>
              <a:spcAft>
                <a:spcPts val="80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Elpaso.Retrieved</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11/12/2021 from </a:t>
            </a:r>
            <a:r>
              <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hlinkClick r:id="rId2"/>
              </a:rPr>
              <a:t>https://scholarworks.utep.edu/cgi/viewcontent.cgi?article=2202&amp;context=cs_techrep</a:t>
            </a:r>
            <a:endPar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endPar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hlinkClick r:id="rId3"/>
              </a:rPr>
              <a:t>https://www.tensorflow.org/api_docs/python/tf/keras/Model</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Zach’s video about building and fitting the model: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hlinkClick r:id="rId4"/>
              </a:rPr>
              <a:t>https://www.youtube.com/watch?v=08-ml-TGLLY</a:t>
            </a:r>
            <a:endParaRPr kumimoji="0" lang="en-US" sz="1800" b="0" i="0" u="sng"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RNN for Sequential data Video: </a:t>
            </a:r>
            <a:r>
              <a:rPr kumimoji="0" lang="en-US" sz="1800" b="1"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hlinkClick r:id="rId5"/>
              </a:rPr>
              <a:t>https://www.youtube.com/watch?v=z9p397QMZdU</a:t>
            </a:r>
            <a:endParaRPr lang="en-US" u="sng" dirty="0">
              <a:solidFill>
                <a:srgbClr val="0000FF"/>
              </a:solidFill>
              <a:latin typeface="Calibri" panose="020F0502020204030204" pitchFamily="34" charset="0"/>
              <a:ea typeface="Calibri" panose="020F0502020204030204" pitchFamily="34" charset="0"/>
            </a:endParaRPr>
          </a:p>
          <a:p>
            <a:pPr marL="0" marR="0" lvl="0" indent="0" algn="l" defTabSz="457200" rtl="0" eaLnBrk="1" fontAlgn="auto" latinLnBrk="0" hangingPunct="1">
              <a:lnSpc>
                <a:spcPct val="107000"/>
              </a:lnSpc>
              <a:spcBef>
                <a:spcPts val="0"/>
              </a:spcBef>
              <a:spcAft>
                <a:spcPts val="0"/>
              </a:spcAft>
              <a:buClrTx/>
              <a:buSzTx/>
              <a:buFontTx/>
              <a:buNone/>
              <a:tabLst/>
              <a:defRPr/>
            </a:pPr>
            <a:endPar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endParaRPr>
          </a:p>
          <a:p>
            <a:pPr defTabSz="457200">
              <a:lnSpc>
                <a:spcPct val="107000"/>
              </a:lnSpc>
              <a:defRPr/>
            </a:pPr>
            <a:r>
              <a:rPr lang="en-US" i="0" dirty="0">
                <a:solidFill>
                  <a:srgbClr val="030303"/>
                </a:solidFill>
                <a:effectLst/>
                <a:latin typeface="YouTube Sans"/>
              </a:rPr>
              <a:t>Video: Gradient descent, how neural networks learn. </a:t>
            </a:r>
            <a:r>
              <a:rPr lang="en-US" i="0" dirty="0">
                <a:solidFill>
                  <a:srgbClr val="030303"/>
                </a:solidFill>
                <a:effectLst/>
                <a:latin typeface="YouTube Sans"/>
                <a:hlinkClick r:id="rId6"/>
              </a:rPr>
              <a:t>https://www.youtube.com/watch?v=IHZwWFHWa-w</a:t>
            </a:r>
            <a:endParaRPr lang="en-US" i="0" dirty="0">
              <a:solidFill>
                <a:srgbClr val="030303"/>
              </a:solidFill>
              <a:effectLst/>
              <a:latin typeface="YouTube Sans"/>
            </a:endParaRPr>
          </a:p>
          <a:p>
            <a:pPr defTabSz="457200">
              <a:lnSpc>
                <a:spcPct val="107000"/>
              </a:lnSpc>
              <a:defRPr/>
            </a:pPr>
            <a:endParaRPr lang="en-US" i="0" dirty="0">
              <a:solidFill>
                <a:srgbClr val="030303"/>
              </a:solidFill>
              <a:effectLst/>
              <a:latin typeface="YouTube Sans"/>
            </a:endParaRPr>
          </a:p>
          <a:p>
            <a:pPr defTabSz="457200">
              <a:lnSpc>
                <a:spcPct val="107000"/>
              </a:lnSpc>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Deep Learning and Sequential Data:  </a:t>
            </a:r>
            <a:r>
              <a:rPr lang="en-US" dirty="0">
                <a:solidFill>
                  <a:prstClr val="black"/>
                </a:solidFill>
                <a:latin typeface="Garamond" panose="02020404030301010803"/>
              </a:rPr>
              <a:t>https://www.youtube.com/watch?v=VlMZ8YKKabM</a:t>
            </a:r>
            <a:endParaRPr lang="en-US" i="0" dirty="0">
              <a:solidFill>
                <a:srgbClr val="030303"/>
              </a:solidFill>
              <a:effectLst/>
              <a:latin typeface="YouTube Sans"/>
            </a:endParaRPr>
          </a:p>
          <a:p>
            <a:pPr marL="0" marR="0" lvl="0" indent="0" algn="l" defTabSz="457200" rtl="0" eaLnBrk="1" fontAlgn="auto" latinLnBrk="0" hangingPunct="1">
              <a:lnSpc>
                <a:spcPct val="107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04908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58F98B-35F6-4478-9604-1478DE712B88}"/>
              </a:ext>
            </a:extLst>
          </p:cNvPr>
          <p:cNvSpPr txBox="1"/>
          <p:nvPr/>
        </p:nvSpPr>
        <p:spPr>
          <a:xfrm>
            <a:off x="2916314" y="598827"/>
            <a:ext cx="6116714" cy="373692"/>
          </a:xfrm>
          <a:prstGeom prst="rect">
            <a:avLst/>
          </a:prstGeom>
          <a:solidFill>
            <a:schemeClr val="accent2">
              <a:lumMod val="20000"/>
              <a:lumOff val="80000"/>
            </a:schemeClr>
          </a:solidFill>
        </p:spPr>
        <p:txBody>
          <a:bodyPr wrap="square">
            <a:spAutoFit/>
          </a:bodyPr>
          <a:lstStyle/>
          <a:p>
            <a:pPr marL="457200" marR="0" lvl="0" indent="-457200" algn="ctr"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panose="020B0502040204020203" pitchFamily="34" charset="0"/>
                <a:ea typeface="Calibri" panose="020F0502020204030204" pitchFamily="34" charset="0"/>
                <a:cs typeface="Times New Roman" panose="02020603050405020304" pitchFamily="18" charset="0"/>
              </a:rPr>
              <a:t>R Language</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44105DCC-CF91-40D5-AF07-8CBD380CFE88}"/>
              </a:ext>
            </a:extLst>
          </p:cNvPr>
          <p:cNvSpPr txBox="1"/>
          <p:nvPr/>
        </p:nvSpPr>
        <p:spPr>
          <a:xfrm>
            <a:off x="885825" y="972519"/>
            <a:ext cx="10477500" cy="5347939"/>
          </a:xfrm>
          <a:prstGeom prst="rect">
            <a:avLst/>
          </a:prstGeom>
          <a:noFill/>
        </p:spPr>
        <p:txBody>
          <a:bodyPr wrap="square">
            <a:spAutoFit/>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lang="en-US"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1</a:t>
            </a:r>
            <a:r>
              <a:rPr kumimoji="0" lang="en-US" sz="1800" b="1"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800" b="1" i="0" u="none" strike="noStrike" kern="1200" cap="none" spc="0" normalizeH="0" baseline="0" noProof="0" dirty="0" err="1">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Bharatendra</a:t>
            </a:r>
            <a:r>
              <a:rPr kumimoji="0" lang="en-US" sz="1800" b="1"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 Rai (</a:t>
            </a:r>
            <a:r>
              <a:rPr kumimoji="0" lang="en-US" sz="1800" b="1" i="0" u="none" strike="noStrike" kern="1200" cap="none" spc="0" normalizeH="0" baseline="0" noProof="0" dirty="0" err="1">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n.d</a:t>
            </a:r>
            <a:r>
              <a:rPr kumimoji="0" lang="en-US" sz="1800" b="1"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 Deep Learning with </a:t>
            </a:r>
            <a:r>
              <a:rPr kumimoji="0" lang="en-US" sz="1800" b="1" i="0" u="none" strike="noStrike" kern="1200" cap="none" spc="0" normalizeH="0" baseline="0" noProof="0" dirty="0" err="1">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Keras</a:t>
            </a:r>
            <a:r>
              <a:rPr kumimoji="0" lang="en-US" sz="1800" b="1"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 &amp; TensorFlow in R.  How to create </a:t>
            </a:r>
            <a:r>
              <a:rPr kumimoji="0" lang="en-US" sz="1800" b="1" i="0" u="none" strike="noStrike" kern="1200" cap="none" spc="0" normalizeH="0" baseline="0" noProof="0" dirty="0" err="1">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Keras</a:t>
            </a:r>
            <a:r>
              <a:rPr kumimoji="0" lang="en-US" sz="1800" b="1"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lang="en-US"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Sequential Model in R</a:t>
            </a:r>
            <a:r>
              <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1.1.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Datacamp</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(2019, December, 9). Neural Network Models in R.  Retrieved from </a:t>
            </a:r>
            <a:r>
              <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hlinkClick r:id="rId2"/>
              </a:rPr>
              <a:t>https://www.datacamp.com/community/tutorials/neural-network-models-r</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2.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GeeksforGeeks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(2020, Aug., 20):</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Building a simple neural network in R programming. Retrieved from: </a:t>
            </a:r>
            <a:r>
              <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hlinkClick r:id="rId3"/>
              </a:rPr>
              <a:t>https://www.geeksforgeeks.org/building-a-simple-neural-network-in-r-programming/</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7000"/>
              </a:lnSpc>
              <a:spcBef>
                <a:spcPts val="0"/>
              </a:spcBef>
              <a:spcAft>
                <a:spcPts val="0"/>
              </a:spcAft>
              <a:buClrTx/>
              <a:buSzTx/>
              <a:buFontTx/>
              <a:buAutoNum type="arabicPeriod" startAt="3"/>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Team, G. L. (2020, September 1). Activation Functions in Neural Networks.  Retrieved from </a:t>
            </a:r>
            <a:r>
              <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hlinkClick r:id="rId4"/>
              </a:rPr>
              <a:t>https://www.mygreatlearning.com/blog/activation-functions/#:~:text=%20Activation%20Functions%20in%20Neural%20Networks%20Explained%20,function%20is%20generally%20used%20in%20the...%20More%20</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l" defTabSz="457200" rtl="0" eaLnBrk="1" fontAlgn="auto" latinLnBrk="0" hangingPunct="1">
              <a:lnSpc>
                <a:spcPct val="107000"/>
              </a:lnSpc>
              <a:spcBef>
                <a:spcPts val="0"/>
              </a:spcBef>
              <a:spcAft>
                <a:spcPts val="0"/>
              </a:spcAft>
              <a:buClrTx/>
              <a:buSzTx/>
              <a:buFontTx/>
              <a:buAutoNum type="arabicPeriod" startAt="3"/>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7000"/>
              </a:lnSpc>
              <a:spcBef>
                <a:spcPts val="0"/>
              </a:spcBef>
              <a:spcAft>
                <a:spcPts val="0"/>
              </a:spcAft>
              <a:buClrTx/>
              <a:buSzTx/>
              <a:buFontTx/>
              <a:buAutoNum type="arabicPeriod" startAt="3"/>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Tamakloe</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E. E. (2019). Neural Net in R. Sigmoid and </a:t>
            </a:r>
            <a:r>
              <a:rPr kumimoji="0" lang="en-US"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Softmax</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from scratch.  Retrieved from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hlinkClick r:id="rId5"/>
              </a:rPr>
              <a:t>https://www.kaggle.com/tamaklee/neural-net-in-r-sigmoid-and-softmax-from-scratch</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4.  Verma, A. (2020, Jul, 20).  Building a neural net from scratch using R – part 1.  Retrieved from </a:t>
            </a:r>
            <a:r>
              <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hlinkClick r:id="rId6"/>
              </a:rPr>
              <a:t>https://rviews.rstudio.com/2020/07/20/shallow-neural-net-from-scratch-using-r-part-1/</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52112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28D337-08CE-C8D1-4CD0-BD7A263DF012}"/>
              </a:ext>
            </a:extLst>
          </p:cNvPr>
          <p:cNvSpPr txBox="1"/>
          <p:nvPr/>
        </p:nvSpPr>
        <p:spPr>
          <a:xfrm>
            <a:off x="781596" y="744973"/>
            <a:ext cx="7448004" cy="369332"/>
          </a:xfrm>
          <a:prstGeom prst="rect">
            <a:avLst/>
          </a:prstGeom>
          <a:solidFill>
            <a:schemeClr val="accent1">
              <a:lumMod val="20000"/>
              <a:lumOff val="80000"/>
            </a:schemeClr>
          </a:solidFill>
        </p:spPr>
        <p:txBody>
          <a:bodyPr wrap="square">
            <a:spAutoFit/>
          </a:bodyPr>
          <a:lstStyle/>
          <a:p>
            <a:r>
              <a:rPr lang="en-US" b="1" dirty="0">
                <a:solidFill>
                  <a:srgbClr val="444444"/>
                </a:solidFill>
                <a:latin typeface="-apple-system"/>
              </a:rPr>
              <a:t>Further examples in Import and reading in UCI Text Files</a:t>
            </a:r>
            <a:r>
              <a:rPr lang="en-US" i="0" dirty="0">
                <a:solidFill>
                  <a:srgbClr val="444444"/>
                </a:solidFill>
                <a:effectLst/>
                <a:latin typeface="-apple-system"/>
              </a:rPr>
              <a:t>.</a:t>
            </a:r>
          </a:p>
        </p:txBody>
      </p:sp>
      <p:pic>
        <p:nvPicPr>
          <p:cNvPr id="5" name="Picture 4">
            <a:extLst>
              <a:ext uri="{FF2B5EF4-FFF2-40B4-BE49-F238E27FC236}">
                <a16:creationId xmlns:a16="http://schemas.microsoft.com/office/drawing/2014/main" id="{14328C21-7A25-1DB9-CEAC-33A8F92EA124}"/>
              </a:ext>
            </a:extLst>
          </p:cNvPr>
          <p:cNvPicPr>
            <a:picLocks noChangeAspect="1"/>
          </p:cNvPicPr>
          <p:nvPr/>
        </p:nvPicPr>
        <p:blipFill>
          <a:blip r:embed="rId2"/>
          <a:stretch>
            <a:fillRect/>
          </a:stretch>
        </p:blipFill>
        <p:spPr>
          <a:xfrm>
            <a:off x="1064985" y="2460669"/>
            <a:ext cx="9827917" cy="2299277"/>
          </a:xfrm>
          <a:prstGeom prst="rect">
            <a:avLst/>
          </a:prstGeom>
        </p:spPr>
      </p:pic>
      <p:sp>
        <p:nvSpPr>
          <p:cNvPr id="6" name="Rectangle 1">
            <a:extLst>
              <a:ext uri="{FF2B5EF4-FFF2-40B4-BE49-F238E27FC236}">
                <a16:creationId xmlns:a16="http://schemas.microsoft.com/office/drawing/2014/main" id="{D8D160F9-96A1-5F12-F848-00D684D56066}"/>
              </a:ext>
            </a:extLst>
          </p:cNvPr>
          <p:cNvSpPr>
            <a:spLocks noChangeArrowheads="1"/>
          </p:cNvSpPr>
          <p:nvPr/>
        </p:nvSpPr>
        <p:spPr bwMode="auto">
          <a:xfrm>
            <a:off x="931819" y="1281612"/>
            <a:ext cx="9231086" cy="91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800" b="1" i="0" u="none" strike="noStrike" cap="none" normalizeH="0" baseline="0" dirty="0">
                <a:ln>
                  <a:noFill/>
                </a:ln>
                <a:solidFill>
                  <a:schemeClr val="tx1"/>
                </a:solidFill>
                <a:effectLst/>
                <a:latin typeface="Cabr"/>
              </a:rPr>
              <a:t>First determine the path to your directory:</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1800" dirty="0" err="1">
                <a:latin typeface="Cabr"/>
              </a:rPr>
              <a:t>elleh</a:t>
            </a:r>
            <a:r>
              <a:rPr kumimoji="0" lang="en-US" altLang="en-US" sz="1800" b="0" i="0" u="none" strike="noStrike" cap="none" normalizeH="0" baseline="0" dirty="0" err="1">
                <a:ln>
                  <a:noFill/>
                </a:ln>
                <a:solidFill>
                  <a:schemeClr val="tx1"/>
                </a:solidFill>
                <a:effectLst/>
                <a:latin typeface="Cabr"/>
              </a:rPr>
              <a:t>Path</a:t>
            </a:r>
            <a:r>
              <a:rPr kumimoji="0" lang="en-US" altLang="en-US" sz="1800" b="0" i="0" u="none" strike="noStrike" cap="none" normalizeH="0" baseline="0" dirty="0">
                <a:ln>
                  <a:noFill/>
                </a:ln>
                <a:solidFill>
                  <a:srgbClr val="212121"/>
                </a:solidFill>
                <a:effectLst/>
                <a:latin typeface="Cabr"/>
              </a:rPr>
              <a:t> </a:t>
            </a:r>
            <a:r>
              <a:rPr kumimoji="0" lang="en-US" altLang="en-US" sz="1800" b="1" i="0" u="none" strike="noStrike" cap="none" normalizeH="0" baseline="0" dirty="0">
                <a:ln>
                  <a:noFill/>
                </a:ln>
                <a:solidFill>
                  <a:schemeClr val="tx1"/>
                </a:solidFill>
                <a:effectLst/>
                <a:latin typeface="Cabr"/>
              </a:rPr>
              <a:t>=</a:t>
            </a:r>
            <a:r>
              <a:rPr kumimoji="0" lang="en-US" altLang="en-US" sz="1800" b="0" i="0" u="none" strike="noStrike" cap="none" normalizeH="0" baseline="0" dirty="0">
                <a:ln>
                  <a:noFill/>
                </a:ln>
                <a:solidFill>
                  <a:srgbClr val="212121"/>
                </a:solidFill>
                <a:effectLst/>
                <a:latin typeface="Cabr"/>
              </a:rPr>
              <a:t> "C:\\Users\\babyr\\Desktop\\Data Analytics\\D213 Advanced Analytics\\Task 2 Files\\" </a:t>
            </a:r>
            <a:r>
              <a:rPr kumimoji="0" lang="en-US" altLang="en-US" sz="1800" b="0" i="0" u="none" strike="noStrike" cap="none" normalizeH="0" baseline="0" dirty="0" err="1">
                <a:ln>
                  <a:noFill/>
                </a:ln>
                <a:solidFill>
                  <a:schemeClr val="tx1"/>
                </a:solidFill>
                <a:effectLst/>
                <a:latin typeface="Cabr"/>
              </a:rPr>
              <a:t>os</a:t>
            </a:r>
            <a:r>
              <a:rPr kumimoji="0" lang="en-US" altLang="en-US" sz="1800" b="1" i="0" u="none" strike="noStrike" cap="none" normalizeH="0" baseline="0" dirty="0" err="1">
                <a:ln>
                  <a:noFill/>
                </a:ln>
                <a:solidFill>
                  <a:schemeClr val="tx1"/>
                </a:solidFill>
                <a:effectLst/>
                <a:latin typeface="Cabr"/>
              </a:rPr>
              <a:t>.</a:t>
            </a:r>
            <a:r>
              <a:rPr kumimoji="0" lang="en-US" altLang="en-US" sz="1800" b="0" i="0" u="none" strike="noStrike" cap="none" normalizeH="0" baseline="0" dirty="0" err="1">
                <a:ln>
                  <a:noFill/>
                </a:ln>
                <a:solidFill>
                  <a:schemeClr val="tx1"/>
                </a:solidFill>
                <a:effectLst/>
                <a:latin typeface="Cabr"/>
              </a:rPr>
              <a:t>chdir</a:t>
            </a:r>
            <a:r>
              <a:rPr kumimoji="0" lang="en-US" altLang="en-US" sz="1800" b="0" i="0" u="none" strike="noStrike" cap="none" normalizeH="0" baseline="0" dirty="0">
                <a:ln>
                  <a:noFill/>
                </a:ln>
                <a:solidFill>
                  <a:srgbClr val="212121"/>
                </a:solidFill>
                <a:effectLst/>
                <a:latin typeface="Cabr"/>
              </a:rPr>
              <a:t>(</a:t>
            </a:r>
            <a:r>
              <a:rPr lang="en-US" altLang="en-US" sz="1800" dirty="0" err="1">
                <a:latin typeface="Cabr"/>
              </a:rPr>
              <a:t>elleh</a:t>
            </a:r>
            <a:r>
              <a:rPr kumimoji="0" lang="en-US" altLang="en-US" sz="1800" b="0" i="0" u="none" strike="noStrike" cap="none" normalizeH="0" baseline="0" dirty="0" err="1">
                <a:ln>
                  <a:noFill/>
                </a:ln>
                <a:solidFill>
                  <a:schemeClr val="tx1"/>
                </a:solidFill>
                <a:effectLst/>
                <a:latin typeface="Cabr"/>
              </a:rPr>
              <a:t>Path</a:t>
            </a:r>
            <a:r>
              <a:rPr kumimoji="0" lang="en-US" altLang="en-US" sz="1800" b="0" i="0" u="none" strike="noStrike" cap="none" normalizeH="0" baseline="0" dirty="0">
                <a:ln>
                  <a:noFill/>
                </a:ln>
                <a:solidFill>
                  <a:srgbClr val="212121"/>
                </a:solidFill>
                <a:effectLst/>
                <a:latin typeface="Cabr"/>
              </a:rPr>
              <a:t>)</a:t>
            </a:r>
            <a:r>
              <a:rPr kumimoji="0" lang="en-US" altLang="en-US" sz="1800" b="0" i="0" u="none" strike="noStrike" cap="none" normalizeH="0" baseline="0" dirty="0">
                <a:ln>
                  <a:noFill/>
                </a:ln>
                <a:solidFill>
                  <a:schemeClr val="tx1"/>
                </a:solidFill>
                <a:effectLst/>
                <a:latin typeface="Cabr"/>
              </a:rPr>
              <a:t> </a:t>
            </a:r>
          </a:p>
        </p:txBody>
      </p:sp>
      <p:sp>
        <p:nvSpPr>
          <p:cNvPr id="2" name="TextBox 1">
            <a:extLst>
              <a:ext uri="{FF2B5EF4-FFF2-40B4-BE49-F238E27FC236}">
                <a16:creationId xmlns:a16="http://schemas.microsoft.com/office/drawing/2014/main" id="{5D65B5B0-D81D-522E-DE9F-74AB0333B9A4}"/>
              </a:ext>
            </a:extLst>
          </p:cNvPr>
          <p:cNvSpPr txBox="1"/>
          <p:nvPr/>
        </p:nvSpPr>
        <p:spPr>
          <a:xfrm>
            <a:off x="1157797" y="5207056"/>
            <a:ext cx="10497844" cy="369332"/>
          </a:xfrm>
          <a:prstGeom prst="rect">
            <a:avLst/>
          </a:prstGeom>
          <a:noFill/>
        </p:spPr>
        <p:txBody>
          <a:bodyPr wrap="square">
            <a:spAutoFit/>
          </a:bodyPr>
          <a:lstStyle/>
          <a:p>
            <a:r>
              <a:rPr lang="en-US" dirty="0"/>
              <a:t>https://stackoverflow.com/questions/33565199/how-to-append-multiple-files-in-r</a:t>
            </a:r>
          </a:p>
        </p:txBody>
      </p:sp>
    </p:spTree>
    <p:extLst>
      <p:ext uri="{BB962C8B-B14F-4D97-AF65-F5344CB8AC3E}">
        <p14:creationId xmlns:p14="http://schemas.microsoft.com/office/powerpoint/2010/main" val="21131230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0FBEE8-6061-4A1B-A5AA-DD4A03749251}"/>
              </a:ext>
            </a:extLst>
          </p:cNvPr>
          <p:cNvSpPr txBox="1"/>
          <p:nvPr/>
        </p:nvSpPr>
        <p:spPr>
          <a:xfrm>
            <a:off x="1109708" y="1344626"/>
            <a:ext cx="10182688" cy="4821000"/>
          </a:xfrm>
          <a:prstGeom prst="rect">
            <a:avLst/>
          </a:prstGeom>
          <a:noFill/>
        </p:spPr>
        <p:txBody>
          <a:bodyPr wrap="square">
            <a:spAutoFit/>
          </a:bodyPr>
          <a:lstStyle/>
          <a:p>
            <a:pPr marL="457200" marR="0" lvl="0" indent="-45720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92E"/>
                </a:solidFill>
                <a:effectLst/>
                <a:uLnTx/>
                <a:uFillTx/>
                <a:latin typeface="Segoe UI" panose="020B0502040204020203" pitchFamily="34" charset="0"/>
                <a:ea typeface="Calibri" panose="020F0502020204030204" pitchFamily="34" charset="0"/>
                <a:cs typeface="Times New Roman" panose="02020603050405020304" pitchFamily="18" charset="0"/>
              </a:rPr>
              <a:t>The TensorFlow Authors and RStudio, PBC (2020). Text Classification. Retrieved from </a:t>
            </a:r>
            <a:r>
              <a:rPr kumimoji="0" lang="en-US" sz="1800" b="0" i="0" u="sng" strike="noStrike" kern="1200" cap="none" spc="0" normalizeH="0" baseline="0" noProof="0" dirty="0">
                <a:ln>
                  <a:noFill/>
                </a:ln>
                <a:solidFill>
                  <a:srgbClr val="24292E"/>
                </a:solidFill>
                <a:effectLst/>
                <a:uLnTx/>
                <a:uFillTx/>
                <a:latin typeface="Segoe UI" panose="020B0502040204020203" pitchFamily="34" charset="0"/>
                <a:ea typeface="Calibri" panose="020F0502020204030204" pitchFamily="34" charset="0"/>
                <a:cs typeface="Times New Roman" panose="02020603050405020304" pitchFamily="18" charset="0"/>
                <a:hlinkClick r:id="rId2"/>
              </a:rPr>
              <a:t>https://tensorflow.rstudio.com/tutorials/beginners/basic-ml/tutorial_basic_text_classification/</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92E"/>
                </a:solidFill>
                <a:effectLst/>
                <a:uLnTx/>
                <a:uFillTx/>
                <a:latin typeface="Segoe UI" panose="020B0502040204020203" pitchFamily="34" charset="0"/>
                <a:ea typeface="Calibri" panose="020F0502020204030204" pitchFamily="34" charset="0"/>
                <a:cs typeface="Times New Roman" panose="02020603050405020304" pitchFamily="18" charset="0"/>
              </a:rPr>
              <a:t> </a:t>
            </a: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92E"/>
                </a:solidFill>
                <a:effectLst/>
                <a:uLnTx/>
                <a:uFillTx/>
                <a:latin typeface="Segoe UI" panose="020B0502040204020203" pitchFamily="34" charset="0"/>
                <a:ea typeface="Calibri" panose="020F0502020204030204" pitchFamily="34" charset="0"/>
                <a:cs typeface="Times New Roman" panose="02020603050405020304" pitchFamily="18" charset="0"/>
              </a:rPr>
              <a:t>Golding, N., &amp; </a:t>
            </a:r>
            <a:r>
              <a:rPr kumimoji="0" lang="en-US" sz="1800" b="0" i="0" u="none" strike="noStrike" kern="1200" cap="none" spc="0" normalizeH="0" baseline="0" noProof="0" dirty="0" err="1">
                <a:ln>
                  <a:noFill/>
                </a:ln>
                <a:solidFill>
                  <a:srgbClr val="24292E"/>
                </a:solidFill>
                <a:effectLst/>
                <a:uLnTx/>
                <a:uFillTx/>
                <a:latin typeface="Segoe UI" panose="020B0502040204020203" pitchFamily="34" charset="0"/>
                <a:ea typeface="Calibri" panose="020F0502020204030204" pitchFamily="34" charset="0"/>
                <a:cs typeface="Times New Roman" panose="02020603050405020304" pitchFamily="18" charset="0"/>
              </a:rPr>
              <a:t>Kalonowski</a:t>
            </a:r>
            <a:r>
              <a:rPr kumimoji="0" lang="en-US" sz="1800" b="0" i="0" u="none" strike="noStrike" kern="1200" cap="none" spc="0" normalizeH="0" baseline="0" noProof="0" dirty="0">
                <a:ln>
                  <a:noFill/>
                </a:ln>
                <a:solidFill>
                  <a:srgbClr val="24292E"/>
                </a:solidFill>
                <a:effectLst/>
                <a:uLnTx/>
                <a:uFillTx/>
                <a:latin typeface="Segoe UI" panose="020B0502040204020203" pitchFamily="34" charset="0"/>
                <a:ea typeface="Calibri" panose="020F0502020204030204" pitchFamily="34" charset="0"/>
                <a:cs typeface="Times New Roman" panose="02020603050405020304" pitchFamily="18" charset="0"/>
              </a:rPr>
              <a:t>, T. (2022). R interface to </a:t>
            </a:r>
            <a:r>
              <a:rPr kumimoji="0" lang="en-US" sz="1800" b="0" i="0" u="none" strike="noStrike" kern="1200" cap="none" spc="0" normalizeH="0" baseline="0" noProof="0" dirty="0" err="1">
                <a:ln>
                  <a:noFill/>
                </a:ln>
                <a:solidFill>
                  <a:srgbClr val="24292E"/>
                </a:solidFill>
                <a:effectLst/>
                <a:uLnTx/>
                <a:uFillTx/>
                <a:latin typeface="Segoe UI" panose="020B0502040204020203" pitchFamily="34" charset="0"/>
                <a:ea typeface="Calibri" panose="020F0502020204030204" pitchFamily="34" charset="0"/>
                <a:cs typeface="Times New Roman" panose="02020603050405020304" pitchFamily="18" charset="0"/>
              </a:rPr>
              <a:t>Tensorflow</a:t>
            </a:r>
            <a:r>
              <a:rPr kumimoji="0" lang="en-US" sz="1800" b="0" i="0" u="none" strike="noStrike" kern="1200" cap="none" spc="0" normalizeH="0" baseline="0" noProof="0" dirty="0">
                <a:ln>
                  <a:noFill/>
                </a:ln>
                <a:solidFill>
                  <a:srgbClr val="24292E"/>
                </a:solidFill>
                <a:effectLst/>
                <a:uLnTx/>
                <a:uFillTx/>
                <a:latin typeface="Segoe UI" panose="020B0502040204020203" pitchFamily="34" charset="0"/>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srgbClr val="24292E"/>
                </a:solidFill>
                <a:effectLst/>
                <a:uLnTx/>
                <a:uFillTx/>
                <a:latin typeface="Segoe UI" panose="020B0502040204020203" pitchFamily="34" charset="0"/>
                <a:ea typeface="Calibri" panose="020F0502020204030204" pitchFamily="34" charset="0"/>
                <a:cs typeface="Times New Roman" panose="02020603050405020304" pitchFamily="18" charset="0"/>
                <a:hlinkClick r:id="rId3"/>
              </a:rPr>
              <a:t>https://cran.r-project.org/web/packages/tensorflow/tensorflow.pdf</a:t>
            </a:r>
            <a:endParaRPr kumimoji="0" lang="en-US" sz="1800" b="0" i="0" u="none" strike="noStrike" kern="1200" cap="none" spc="0" normalizeH="0" baseline="0" noProof="0" dirty="0">
              <a:ln>
                <a:noFill/>
              </a:ln>
              <a:solidFill>
                <a:srgbClr val="24292E"/>
              </a:solidFill>
              <a:effectLst/>
              <a:uLnTx/>
              <a:uFillTx/>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92E"/>
                </a:solidFill>
                <a:effectLst/>
                <a:uLnTx/>
                <a:uFillTx/>
                <a:latin typeface="Segoe UI" panose="020B0502040204020203" pitchFamily="34" charset="0"/>
                <a:ea typeface="Calibri" panose="020F0502020204030204" pitchFamily="34" charset="0"/>
                <a:cs typeface="Times New Roman" panose="02020603050405020304" pitchFamily="18" charset="0"/>
              </a:rPr>
              <a:t>Couch, A. (2021). </a:t>
            </a:r>
            <a:r>
              <a:rPr kumimoji="0" lang="en-US" sz="1800" b="0" i="0" u="none" strike="noStrike" kern="1200" cap="none" spc="0" normalizeH="0" baseline="0" noProof="0" dirty="0" err="1">
                <a:ln>
                  <a:noFill/>
                </a:ln>
                <a:solidFill>
                  <a:srgbClr val="24292E"/>
                </a:solidFill>
                <a:effectLst/>
                <a:uLnTx/>
                <a:uFillTx/>
                <a:latin typeface="Segoe UI" panose="020B0502040204020203" pitchFamily="34" charset="0"/>
                <a:ea typeface="Calibri" panose="020F0502020204030204" pitchFamily="34" charset="0"/>
                <a:cs typeface="Times New Roman" panose="02020603050405020304" pitchFamily="18" charset="0"/>
              </a:rPr>
              <a:t>TidyTuesday</a:t>
            </a:r>
            <a:r>
              <a:rPr kumimoji="0" lang="en-US" sz="1800" b="0" i="0" u="none" strike="noStrike" kern="1200" cap="none" spc="0" normalizeH="0" baseline="0" noProof="0" dirty="0">
                <a:ln>
                  <a:noFill/>
                </a:ln>
                <a:solidFill>
                  <a:srgbClr val="24292E"/>
                </a:solidFill>
                <a:effectLst/>
                <a:uLnTx/>
                <a:uFillTx/>
                <a:latin typeface="Segoe UI" panose="020B0502040204020203" pitchFamily="34" charset="0"/>
                <a:ea typeface="Calibri" panose="020F0502020204030204" pitchFamily="34" charset="0"/>
                <a:cs typeface="Times New Roman" panose="02020603050405020304" pitchFamily="18" charset="0"/>
              </a:rPr>
              <a:t>: Big Data Machine Learning with </a:t>
            </a:r>
            <a:r>
              <a:rPr kumimoji="0" lang="en-US" sz="1800" b="0" i="0" u="none" strike="noStrike" kern="1200" cap="none" spc="0" normalizeH="0" baseline="0" noProof="0" dirty="0" err="1">
                <a:ln>
                  <a:noFill/>
                </a:ln>
                <a:solidFill>
                  <a:srgbClr val="24292E"/>
                </a:solidFill>
                <a:effectLst/>
                <a:uLnTx/>
                <a:uFillTx/>
                <a:latin typeface="Segoe UI" panose="020B0502040204020203" pitchFamily="34" charset="0"/>
                <a:ea typeface="Calibri" panose="020F0502020204030204" pitchFamily="34" charset="0"/>
                <a:cs typeface="Times New Roman" panose="02020603050405020304" pitchFamily="18" charset="0"/>
              </a:rPr>
              <a:t>TidyModels</a:t>
            </a:r>
            <a:r>
              <a:rPr kumimoji="0" lang="en-US" sz="1800" b="0" i="0" u="none" strike="noStrike" kern="1200" cap="none" spc="0" normalizeH="0" baseline="0" noProof="0" dirty="0">
                <a:ln>
                  <a:noFill/>
                </a:ln>
                <a:solidFill>
                  <a:srgbClr val="24292E"/>
                </a:solidFill>
                <a:effectLst/>
                <a:uLnTx/>
                <a:uFillTx/>
                <a:latin typeface="Segoe UI" panose="020B0502040204020203" pitchFamily="34" charset="0"/>
                <a:ea typeface="Calibri" panose="020F0502020204030204" pitchFamily="34" charset="0"/>
                <a:cs typeface="Times New Roman" panose="02020603050405020304" pitchFamily="18" charset="0"/>
              </a:rPr>
              <a:t> and Spark</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hlinkClick r:id="rId4"/>
              </a:rPr>
              <a:t>https://www.youtube.com/watch?v=gfvNln7uAuQ</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457200" marR="0" lvl="0" indent="-45720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Teja, S. (2020, June 7). NLP with TensorFlow. </a:t>
            </a:r>
            <a:r>
              <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hlinkClick r:id="rId5"/>
              </a:rPr>
              <a:t>https://medium.com/@saitejaponugoti/nlp-natural-language-processing-with-tensorflow-b2751aa8c460</a:t>
            </a:r>
            <a:endPar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This blog has some good </a:t>
            </a:r>
            <a:r>
              <a:rPr kumimoji="0" lang="en-US" sz="1800" b="1" i="0" u="none" strike="noStrike" kern="1200" cap="none" spc="0" normalizeH="0" baseline="0" noProof="0" dirty="0" err="1">
                <a:ln>
                  <a:noFill/>
                </a:ln>
                <a:solidFill>
                  <a:prstClr val="black"/>
                </a:solidFill>
                <a:effectLst/>
                <a:uLnTx/>
                <a:uFillTx/>
                <a:latin typeface="Inherit"/>
                <a:ea typeface="Calibri" panose="020F0502020204030204" pitchFamily="34" charset="0"/>
                <a:cs typeface="Times New Roman" panose="02020603050405020304" pitchFamily="18" charset="0"/>
              </a:rPr>
              <a:t>softmax</a:t>
            </a:r>
            <a:r>
              <a:rPr kumimoji="0" lang="en-US" sz="1800" b="1"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codes.  Scroll down to get there</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r>
              <a:rPr kumimoji="0" lang="en-US" sz="1800" b="0" i="0" u="sng" strike="noStrike" kern="1200" cap="none" spc="0" normalizeH="0" baseline="0" noProof="0" dirty="0">
                <a:ln>
                  <a:noFill/>
                </a:ln>
                <a:solidFill>
                  <a:srgbClr val="0563C1"/>
                </a:solidFill>
                <a:effectLst/>
                <a:uLnTx/>
                <a:uFillTx/>
                <a:latin typeface="Inherit"/>
                <a:ea typeface="Calibri" panose="020F0502020204030204" pitchFamily="34" charset="0"/>
                <a:cs typeface="Times New Roman" panose="02020603050405020304" pitchFamily="18" charset="0"/>
                <a:hlinkClick r:id="rId6"/>
              </a:rPr>
              <a:t>https://www.r-bloggers.com/2021/04/not-so-soft-softmax/</a:t>
            </a:r>
            <a:endParaRPr kumimoji="0" lang="en-US" sz="1800" b="0" i="0" u="sng" strike="noStrike" kern="1200" cap="none" spc="0" normalizeH="0" baseline="0" noProof="0" dirty="0">
              <a:ln>
                <a:noFill/>
              </a:ln>
              <a:solidFill>
                <a:srgbClr val="0563C1"/>
              </a:solidFill>
              <a:effectLst/>
              <a:uLnTx/>
              <a:uFillTx/>
              <a:latin typeface="Inherit"/>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0563C1"/>
              </a:solidFill>
              <a:effectLst/>
              <a:uLnTx/>
              <a:uFillTx/>
              <a:latin typeface="Inherit"/>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hlinkClick r:id="rId7"/>
              </a:rPr>
              <a:t>https://tensorflow.rstudio.com/installation/</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76C45938-C8B1-44F5-8479-20D680E3B2FC}"/>
              </a:ext>
            </a:extLst>
          </p:cNvPr>
          <p:cNvSpPr txBox="1"/>
          <p:nvPr/>
        </p:nvSpPr>
        <p:spPr>
          <a:xfrm>
            <a:off x="2916314" y="598827"/>
            <a:ext cx="6116714" cy="373692"/>
          </a:xfrm>
          <a:prstGeom prst="rect">
            <a:avLst/>
          </a:prstGeom>
          <a:solidFill>
            <a:schemeClr val="accent2">
              <a:lumMod val="20000"/>
              <a:lumOff val="80000"/>
            </a:schemeClr>
          </a:solidFill>
        </p:spPr>
        <p:txBody>
          <a:bodyPr wrap="square">
            <a:spAutoFit/>
          </a:bodyPr>
          <a:lstStyle/>
          <a:p>
            <a:pPr marL="457200" marR="0" lvl="0" indent="-457200" algn="ctr"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panose="020B0502040204020203" pitchFamily="34" charset="0"/>
                <a:ea typeface="Calibri" panose="020F0502020204030204" pitchFamily="34" charset="0"/>
                <a:cs typeface="Times New Roman" panose="02020603050405020304" pitchFamily="18" charset="0"/>
              </a:rPr>
              <a:t>R Language Cont’d</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86837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D3A760-D60A-40E5-84D3-45D050F1FA37}"/>
              </a:ext>
            </a:extLst>
          </p:cNvPr>
          <p:cNvSpPr txBox="1"/>
          <p:nvPr/>
        </p:nvSpPr>
        <p:spPr>
          <a:xfrm>
            <a:off x="830062" y="677285"/>
            <a:ext cx="10631010" cy="535531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Roboto" panose="02000000000000000000" pitchFamily="2" charset="0"/>
                <a:ea typeface="+mn-ea"/>
                <a:cs typeface="+mn-cs"/>
              </a:rPr>
              <a:t>Deep Learning with </a:t>
            </a:r>
            <a:r>
              <a:rPr kumimoji="0" lang="en-US" sz="1800" b="1" i="0" u="none" strike="noStrike" kern="1200" cap="none" spc="0" normalizeH="0" baseline="0" noProof="0" dirty="0" err="1">
                <a:ln>
                  <a:noFill/>
                </a:ln>
                <a:solidFill>
                  <a:srgbClr val="C00000"/>
                </a:solidFill>
                <a:effectLst/>
                <a:uLnTx/>
                <a:uFillTx/>
                <a:latin typeface="Roboto" panose="02000000000000000000" pitchFamily="2" charset="0"/>
                <a:ea typeface="+mn-ea"/>
                <a:cs typeface="+mn-cs"/>
              </a:rPr>
              <a:t>Keras</a:t>
            </a:r>
            <a:r>
              <a:rPr kumimoji="0" lang="en-US" sz="1800" b="1" i="0" u="none" strike="noStrike" kern="1200" cap="none" spc="0" normalizeH="0" baseline="0" noProof="0" dirty="0">
                <a:ln>
                  <a:noFill/>
                </a:ln>
                <a:solidFill>
                  <a:srgbClr val="C00000"/>
                </a:solidFill>
                <a:effectLst/>
                <a:uLnTx/>
                <a:uFillTx/>
                <a:latin typeface="Roboto" panose="02000000000000000000" pitchFamily="2" charset="0"/>
                <a:ea typeface="+mn-ea"/>
                <a:cs typeface="+mn-cs"/>
              </a:rPr>
              <a:t> &amp; TensorFlow in 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Video on </a:t>
            </a:r>
            <a:r>
              <a:rPr kumimoji="0" lang="en-US" sz="1800" b="1"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onehot</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encoding, creating, fitting, evaluating the model, etc.- very good video on everything.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hlinkClick r:id="rId2"/>
              </a:rPr>
              <a:t>https://www.youtube.com/watch?v=hd81EH1g1bE</a:t>
            </a:r>
            <a:endPar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Additional Resources on Sentiment Analysis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hlinkClick r:id="rId3"/>
              </a:rPr>
              <a:t>https://monkeylearn.com/sentiment-analysis/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1800" b="0" i="0" u="sng"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hlinkClick r:id="rId4"/>
              </a:rPr>
              <a:t>https://www.freecodecamp.org/news/what-is-sentiment-analysis-a-complete-guide-to-for-beginners/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1800" b="0" i="0" u="sng"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hlinkClick r:id="rId5"/>
              </a:rPr>
              <a:t>https://www.geeksforgeeks.org/what-is-sentiment-analysis/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1800" b="0" i="0" u="sng"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hlinkClick r:id="rId6"/>
              </a:rPr>
              <a:t>https://careerfoundry.com/en/blog/data-analytics/sentiment-analysis/</a:t>
            </a:r>
            <a:endParaRPr kumimoji="0" lang="en-US" sz="1800" b="0" i="0" u="sng"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For R Installation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hlinkClick r:id="rId7"/>
              </a:rPr>
              <a:t>https://tensorflow.rstudio.com/installation/</a:t>
            </a:r>
            <a:endParaRPr kumimoji="0" lang="en-US" sz="1800" b="0" i="0" u="sng"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hlinkClick r:id="rId8"/>
              </a:rPr>
              <a:t>https://cran.r-project.org/web/packages/tensorflow/tensorflow.pdf</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Download Link: </a:t>
            </a:r>
            <a:r>
              <a:rPr kumimoji="0" lang="en-US" sz="1800" b="0" i="0" u="sng"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hlinkClick r:id="rId9"/>
              </a:rPr>
              <a:t>https://cran.r-project.org/bin/windows/base/</a:t>
            </a:r>
            <a:endParaRPr kumimoji="0" lang="en-US" sz="1800" b="0" i="0" u="sng"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27442382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733538D-5433-42E7-AA08-DC5FDEDA4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PPENDICES. - ppt download">
            <a:extLst>
              <a:ext uri="{FF2B5EF4-FFF2-40B4-BE49-F238E27FC236}">
                <a16:creationId xmlns:a16="http://schemas.microsoft.com/office/drawing/2014/main" id="{0D409BCF-91D1-AB36-CB39-396DB15002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0729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635EF7-B622-4C98-834A-EC4C9B8B1271}"/>
              </a:ext>
            </a:extLst>
          </p:cNvPr>
          <p:cNvSpPr txBox="1"/>
          <p:nvPr/>
        </p:nvSpPr>
        <p:spPr>
          <a:xfrm>
            <a:off x="854022" y="697308"/>
            <a:ext cx="10758004" cy="4983224"/>
          </a:xfrm>
          <a:prstGeom prst="rect">
            <a:avLst/>
          </a:prstGeom>
          <a:noFill/>
        </p:spPr>
        <p:txBody>
          <a:bodyPr wrap="square">
            <a:spAutoFit/>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Installing TensorFlow on Mac</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Narayana, S. (2022). Install TensorFlow on Apple M1 (M1, Pro, Max) with GPU (Metal.  </a:t>
            </a:r>
            <a:r>
              <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hlinkClick r:id="rId2"/>
              </a:rPr>
              <a:t>https://sudhanva.me/install-tensorflow-on-apple-m1-pro-max/</a:t>
            </a:r>
            <a:endPar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endParaRPr lang="en-US" dirty="0">
              <a:hlinkClick r:id="rId3"/>
            </a:endParaRPr>
          </a:p>
          <a:p>
            <a:pPr marL="0" marR="0" lvl="0" indent="0" algn="l" defTabSz="457200" rtl="0" eaLnBrk="1" fontAlgn="auto" latinLnBrk="0" hangingPunct="1">
              <a:lnSpc>
                <a:spcPct val="107000"/>
              </a:lnSpc>
              <a:spcBef>
                <a:spcPts val="0"/>
              </a:spcBef>
              <a:spcAft>
                <a:spcPts val="0"/>
              </a:spcAft>
              <a:buClrTx/>
              <a:buSzTx/>
              <a:buFontTx/>
              <a:buNone/>
              <a:tabLst/>
              <a:defRPr/>
            </a:pPr>
            <a:r>
              <a:rPr lang="en-US" dirty="0">
                <a:hlinkClick r:id="rId3"/>
              </a:rPr>
              <a:t>(2) 2021, Installing TensorFlow 2.4, </a:t>
            </a:r>
            <a:r>
              <a:rPr lang="en-US" dirty="0" err="1">
                <a:hlinkClick r:id="rId3"/>
              </a:rPr>
              <a:t>Keras</a:t>
            </a:r>
            <a:r>
              <a:rPr lang="en-US" dirty="0">
                <a:hlinkClick r:id="rId3"/>
              </a:rPr>
              <a:t>, &amp; Python 3.8 in Mac OSX Intel – YouTube</a:t>
            </a:r>
            <a:endParaRPr lang="en-US" dirty="0"/>
          </a:p>
          <a:p>
            <a:pPr defTabSz="457200">
              <a:lnSpc>
                <a:spcPct val="107000"/>
              </a:lnSpc>
              <a:defRPr/>
            </a:pPr>
            <a:r>
              <a:rPr lang="en-US" sz="1800" dirty="0">
                <a:effectLst/>
                <a:latin typeface="Calibri" panose="020F0502020204030204" pitchFamily="34" charset="0"/>
                <a:ea typeface="Calibri" panose="020F0502020204030204" pitchFamily="34" charset="0"/>
              </a:rPr>
              <a:t>Good Link: </a:t>
            </a:r>
            <a:r>
              <a:rPr lang="en-US" sz="1800" u="sng" dirty="0">
                <a:solidFill>
                  <a:srgbClr val="0000FF"/>
                </a:solidFill>
                <a:effectLst/>
                <a:latin typeface="Calibri" panose="020F0502020204030204" pitchFamily="34" charset="0"/>
                <a:ea typeface="Calibri" panose="020F0502020204030204" pitchFamily="34" charset="0"/>
                <a:hlinkClick r:id="rId4"/>
              </a:rPr>
              <a:t>Installing Tensorflow2.4</a:t>
            </a:r>
            <a:endParaRPr lang="en-US" sz="1800" dirty="0">
              <a:effectLst/>
              <a:latin typeface="Calibri" panose="020F0502020204030204" pitchFamily="34" charset="0"/>
              <a:ea typeface="Calibri" panose="020F0502020204030204" pitchFamily="34" charset="0"/>
            </a:endParaRPr>
          </a:p>
          <a:p>
            <a:pPr marL="0" marR="0" lvl="0" indent="0" algn="l" defTabSz="457200" rtl="0" eaLnBrk="1" fontAlgn="auto" latinLnBrk="0" hangingPunct="1">
              <a:lnSpc>
                <a:spcPct val="107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7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Other Resources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750"/>
              </a:spcAft>
            </a:pPr>
            <a:r>
              <a:rPr lang="en-US" sz="1800" dirty="0" err="1">
                <a:solidFill>
                  <a:srgbClr val="333333"/>
                </a:solidFill>
                <a:effectLst/>
                <a:latin typeface="Helvetica" panose="020B0604020202020204" pitchFamily="34" charset="0"/>
                <a:ea typeface="Times New Roman" panose="02020603050405020304" pitchFamily="18" charset="0"/>
              </a:rPr>
              <a:t>Musstafa</a:t>
            </a:r>
            <a:r>
              <a:rPr lang="en-US" sz="1800" dirty="0">
                <a:solidFill>
                  <a:srgbClr val="333333"/>
                </a:solidFill>
                <a:effectLst/>
                <a:latin typeface="Helvetica" panose="020B0604020202020204" pitchFamily="34" charset="0"/>
                <a:ea typeface="Times New Roman" panose="02020603050405020304" pitchFamily="18" charset="0"/>
              </a:rPr>
              <a:t>, A. (2021, March 27). Optimizers in Deep Learning. Medium. Retrieved November 27, 2021, from </a:t>
            </a:r>
            <a:r>
              <a:rPr lang="en-US" sz="1800" u="sng" dirty="0">
                <a:solidFill>
                  <a:srgbClr val="337AB7"/>
                </a:solidFill>
                <a:effectLst/>
                <a:latin typeface="Helvetica" panose="020B0604020202020204" pitchFamily="34" charset="0"/>
                <a:ea typeface="Times New Roman" panose="02020603050405020304" pitchFamily="18" charset="0"/>
                <a:hlinkClick r:id="rId5"/>
              </a:rPr>
              <a:t>https://medium.com/mlearning-ai/optimizers-in-deep-learning-7bf81fed78a0</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750"/>
              </a:spcAft>
            </a:pPr>
            <a:r>
              <a:rPr lang="en-US" sz="1800" dirty="0">
                <a:solidFill>
                  <a:srgbClr val="333333"/>
                </a:solidFill>
                <a:effectLst/>
                <a:latin typeface="Helvetica" panose="020B0604020202020204" pitchFamily="34" charset="0"/>
                <a:ea typeface="Times New Roman" panose="02020603050405020304" pitchFamily="18" charset="0"/>
              </a:rPr>
              <a:t>Saeed, M. (2021, September 24). An Introduction to Recurrent Neural Networks and the Math that Powers Them. Machine Learning Mastery. Retrieved November 23, 2021, from </a:t>
            </a:r>
            <a:r>
              <a:rPr lang="en-US" sz="1800" u="sng" dirty="0">
                <a:solidFill>
                  <a:srgbClr val="337AB7"/>
                </a:solidFill>
                <a:effectLst/>
                <a:latin typeface="Helvetica" panose="020B0604020202020204" pitchFamily="34" charset="0"/>
                <a:ea typeface="Times New Roman" panose="02020603050405020304" pitchFamily="18" charset="0"/>
                <a:hlinkClick r:id="rId6"/>
              </a:rPr>
              <a:t>https://machinelearningmastery.com/an-introduction-to-recurrent-neural-networks-and-the-math-that-powers-them/</a:t>
            </a:r>
            <a:r>
              <a:rPr lang="en-US" sz="1800" dirty="0">
                <a:solidFill>
                  <a:srgbClr val="333333"/>
                </a:solidFill>
                <a:effectLst/>
                <a:latin typeface="Helvetica"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750"/>
              </a:spcAft>
            </a:pPr>
            <a:r>
              <a:rPr lang="en-US" sz="1800" dirty="0">
                <a:solidFill>
                  <a:srgbClr val="333333"/>
                </a:solidFill>
                <a:effectLst/>
                <a:latin typeface="Helvetica" panose="020B0604020202020204" pitchFamily="34" charset="0"/>
                <a:ea typeface="Times New Roman" panose="02020603050405020304" pitchFamily="18" charset="0"/>
              </a:rPr>
              <a:t>Sreekanth, T. (2020, August 26). Activation Functions in Neural Networks Explained. Great Learning. Retrieved November 25, 2021, from </a:t>
            </a:r>
            <a:r>
              <a:rPr lang="en-US" sz="1800" u="sng" dirty="0">
                <a:solidFill>
                  <a:srgbClr val="337AB7"/>
                </a:solidFill>
                <a:effectLst/>
                <a:latin typeface="Helvetica" panose="020B0604020202020204" pitchFamily="34" charset="0"/>
                <a:ea typeface="Times New Roman" panose="02020603050405020304" pitchFamily="18" charset="0"/>
                <a:hlinkClick r:id="rId7"/>
              </a:rPr>
              <a:t>https://www.mygreatlearning.com/blog/activation-functions/</a:t>
            </a:r>
            <a:r>
              <a:rPr lang="en-US" sz="1800" dirty="0">
                <a:solidFill>
                  <a:srgbClr val="333333"/>
                </a:solidFill>
                <a:effectLst/>
                <a:latin typeface="Helvetica"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552521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3D5F021-22E9-4A63-9851-E9F169EE249E}"/>
              </a:ext>
            </a:extLst>
          </p:cNvPr>
          <p:cNvSpPr txBox="1"/>
          <p:nvPr/>
        </p:nvSpPr>
        <p:spPr>
          <a:xfrm>
            <a:off x="686834" y="1153572"/>
            <a:ext cx="3200400" cy="446116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a:ln>
                  <a:noFill/>
                </a:ln>
                <a:solidFill>
                  <a:srgbClr val="FFFFFF"/>
                </a:solidFill>
                <a:effectLst/>
                <a:uLnTx/>
                <a:uFillTx/>
                <a:latin typeface="Calibri Light" panose="020F0302020204030204"/>
                <a:ea typeface="+mn-ea"/>
                <a:cs typeface="+mn-cs"/>
              </a:rPr>
              <a:t>Important Notes</a:t>
            </a:r>
            <a:endParaRPr kumimoji="0" lang="en-US" sz="44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16" name="Arc 1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24306C8-8B92-4F11-9FA2-D686907D1358}"/>
              </a:ext>
            </a:extLst>
          </p:cNvPr>
          <p:cNvSpPr txBox="1"/>
          <p:nvPr/>
        </p:nvSpPr>
        <p:spPr>
          <a:xfrm>
            <a:off x="4428258" y="1924050"/>
            <a:ext cx="6906491" cy="3238500"/>
          </a:xfrm>
          <a:prstGeom prst="rect">
            <a:avLst/>
          </a:prstGeom>
        </p:spPr>
        <p:txBody>
          <a:bodyPr vert="horz" lIns="91440" tIns="45720" rIns="91440" bIns="45720" rtlCol="0" anchor="ctr">
            <a:normAutofit lnSpcReduction="10000"/>
          </a:bodyPr>
          <a:lstStyle/>
          <a:p>
            <a:pPr marL="0" marR="0" lvl="0" indent="-228600" algn="l" defTabSz="914400" rtl="0" eaLnBrk="1" fontAlgn="base" latinLnBrk="0" hangingPunct="1">
              <a:lnSpc>
                <a:spcPct val="90000"/>
              </a:lnSpc>
              <a:spcBef>
                <a:spcPts val="0"/>
              </a:spcBef>
              <a:spcAft>
                <a:spcPts val="600"/>
              </a:spcAft>
              <a:buClr>
                <a:srgbClr val="83992A"/>
              </a:buClr>
              <a:buSzPct val="115000"/>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Plagiarism.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Your submission must be your original work. No more than a combined total of 30% of the submission and no more than a 10% match to any one individual source can be directly quoted or closely paraphrased from sources, even if cited correctly.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l" defTabSz="914400" rtl="0" eaLnBrk="1" fontAlgn="base" latinLnBrk="0" hangingPunct="1">
              <a:lnSpc>
                <a:spcPct val="90000"/>
              </a:lnSpc>
              <a:spcBef>
                <a:spcPts val="0"/>
              </a:spcBef>
              <a:spcAft>
                <a:spcPts val="600"/>
              </a:spcAft>
              <a:buClr>
                <a:srgbClr val="83992A"/>
              </a:buClr>
              <a:buSzPct val="115000"/>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Rubric.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You must use the rubric as a guide to direct the creation of your submission because it provides detailed criteria that will be used to evaluate your work.</a:t>
            </a:r>
          </a:p>
          <a:p>
            <a:pPr marL="0" marR="0" lvl="0" indent="-228600" algn="l" defTabSz="914400" rtl="0" eaLnBrk="1" fontAlgn="base" latinLnBrk="0" hangingPunct="1">
              <a:lnSpc>
                <a:spcPct val="90000"/>
              </a:lnSpc>
              <a:spcBef>
                <a:spcPts val="0"/>
              </a:spcBef>
              <a:spcAft>
                <a:spcPts val="600"/>
              </a:spcAft>
              <a:buClr>
                <a:srgbClr val="83992A"/>
              </a:buClr>
              <a:buSzPct val="115000"/>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l" defTabSz="914400" rtl="0" eaLnBrk="1" fontAlgn="base" latinLnBrk="0" hangingPunct="1">
              <a:lnSpc>
                <a:spcPct val="90000"/>
              </a:lnSpc>
              <a:spcBef>
                <a:spcPts val="0"/>
              </a:spcBef>
              <a:spcAft>
                <a:spcPts val="600"/>
              </a:spcAft>
              <a:buClr>
                <a:srgbClr val="83992A"/>
              </a:buClr>
              <a:buSzPct val="115000"/>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Submissions.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Tasks may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be submitted as cloud links, such as links to Google Docs, Google Slides, OneDrive, etc. unless specified in the task requirements. All other submissions must be file types that are uploaded and submitted as attachments (e.g.,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docx, .pdf, .ppt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3615951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51DF1B-09C8-41C7-97E1-9E7FD9976A0C}"/>
              </a:ext>
            </a:extLst>
          </p:cNvPr>
          <p:cNvSpPr txBox="1"/>
          <p:nvPr/>
        </p:nvSpPr>
        <p:spPr>
          <a:xfrm>
            <a:off x="794994" y="697582"/>
            <a:ext cx="2900313" cy="5269582"/>
          </a:xfrm>
          <a:prstGeom prst="rect">
            <a:avLst/>
          </a:prstGeom>
          <a:solidFill>
            <a:schemeClr val="accent6"/>
          </a:solidFill>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600"/>
              </a:spcAft>
              <a:buClrTx/>
              <a:buSzTx/>
              <a:buFontTx/>
              <a:buNone/>
              <a:tabLst/>
              <a:defRPr/>
            </a:pPr>
            <a:r>
              <a:rPr kumimoji="0" lang="en-US" sz="5400" b="1" i="0" u="none" strike="noStrike" kern="1200" cap="none" spc="0" normalizeH="0" baseline="0" noProof="0" dirty="0">
                <a:ln w="3175" cmpd="sng">
                  <a:noFill/>
                </a:ln>
                <a:solidFill>
                  <a:prstClr val="black"/>
                </a:solidFill>
                <a:effectLst/>
                <a:uLnTx/>
                <a:uFillTx/>
                <a:latin typeface="Calibri Light" panose="020F0302020204030204"/>
                <a:ea typeface="+mn-ea"/>
                <a:cs typeface="+mn-cs"/>
              </a:rPr>
              <a:t>Course Cohort</a:t>
            </a:r>
          </a:p>
          <a:p>
            <a:pPr marL="0" marR="0" lvl="0" indent="0" algn="ctr" defTabSz="914400" rtl="0" eaLnBrk="1" fontAlgn="auto" latinLnBrk="0" hangingPunct="1">
              <a:lnSpc>
                <a:spcPct val="100000"/>
              </a:lnSpc>
              <a:spcBef>
                <a:spcPct val="0"/>
              </a:spcBef>
              <a:spcAft>
                <a:spcPts val="600"/>
              </a:spcAft>
              <a:buClrTx/>
              <a:buSzTx/>
              <a:buFontTx/>
              <a:buNone/>
              <a:tabLst/>
              <a:defRPr/>
            </a:pPr>
            <a:r>
              <a:rPr kumimoji="0" lang="en-US" sz="5400" b="1" i="0" u="none" strike="noStrike" kern="1200" cap="none" spc="0" normalizeH="0" baseline="0" noProof="0" dirty="0">
                <a:ln w="3175" cmpd="sng">
                  <a:noFill/>
                </a:ln>
                <a:solidFill>
                  <a:prstClr val="black"/>
                </a:solidFill>
                <a:effectLst/>
                <a:uLnTx/>
                <a:uFillTx/>
                <a:latin typeface="Calibri Light" panose="020F0302020204030204"/>
                <a:ea typeface="+mn-ea"/>
                <a:cs typeface="+mn-cs"/>
              </a:rPr>
              <a:t>Webinar</a:t>
            </a:r>
          </a:p>
        </p:txBody>
      </p:sp>
      <p:sp>
        <p:nvSpPr>
          <p:cNvPr id="3" name="TextBox 2">
            <a:extLst>
              <a:ext uri="{FF2B5EF4-FFF2-40B4-BE49-F238E27FC236}">
                <a16:creationId xmlns:a16="http://schemas.microsoft.com/office/drawing/2014/main" id="{B0AC96BE-DC55-4CB2-B46D-7AC76545922E}"/>
              </a:ext>
            </a:extLst>
          </p:cNvPr>
          <p:cNvSpPr txBox="1"/>
          <p:nvPr/>
        </p:nvSpPr>
        <p:spPr>
          <a:xfrm>
            <a:off x="3799002" y="697582"/>
            <a:ext cx="7833673" cy="5505255"/>
          </a:xfrm>
          <a:prstGeom prst="rect">
            <a:avLst/>
          </a:prstGeom>
        </p:spPr>
        <p:txBody>
          <a:bodyPr vert="horz" lIns="91440" tIns="45720" rIns="91440" bIns="45720" rtlCol="0" anchor="ctr">
            <a:normAutofit fontScale="25000" lnSpcReduction="2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Cohort Webinar Reminder!!!</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 </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Don’t forget to join the Cohort Webinar for D213-Advanced Data Analytics today Sunday. The session holds on the 3rd Sunday of every month. </a:t>
            </a:r>
            <a:r>
              <a:rPr kumimoji="0" lang="en-US" sz="7200" b="0" i="0" u="none" strike="noStrike" kern="1200" cap="none" spc="0" normalizeH="0" baseline="0" noProof="0" dirty="0">
                <a:ln>
                  <a:noFill/>
                </a:ln>
                <a:solidFill>
                  <a:srgbClr val="000000"/>
                </a:solidFill>
                <a:effectLst/>
                <a:uLnTx/>
                <a:uFillTx/>
                <a:latin typeface="Inherit"/>
                <a:ea typeface="Times New Roman" panose="02020603050405020304" pitchFamily="18" charset="0"/>
                <a:cs typeface="Helvetica" panose="020B0604020202020204" pitchFamily="34" charset="0"/>
              </a:rPr>
              <a:t>Time: 1:00 PM MT, 2:00 PM CT, and 3:00 PM ET.</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cs typeface="+mn-cs"/>
            </a:endParaRP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000000"/>
                </a:solidFill>
                <a:effectLst/>
                <a:uLnTx/>
                <a:uFillTx/>
                <a:latin typeface="Inherit"/>
                <a:ea typeface="Times New Roman" panose="02020603050405020304" pitchFamily="18" charset="0"/>
                <a:cs typeface="Helvetica" panose="020B0604020202020204" pitchFamily="34" charset="0"/>
              </a:rPr>
              <a:t> </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cs typeface="+mn-cs"/>
            </a:endParaRP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Link: </a:t>
            </a: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hlinkClick r:id="rId2"/>
              </a:rPr>
              <a:t>https://srm.my.salesforce.com/apex/CohortLiveEvent?id=a2w3x00000GWd2Z</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 </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hlinkClick r:id="rId3"/>
              </a:rPr>
              <a:t>https://srm.my.salesforce.com/apex/CohortLiveEvent?cohortId=a2y3x000003f6DP</a:t>
            </a:r>
            <a:endPar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 </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mn-cs"/>
              </a:rPr>
              <a:t>If prompted</a:t>
            </a:r>
            <a:r>
              <a:rPr kumimoji="0" lang="en-US" sz="7200" b="1"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mn-cs"/>
              </a:rPr>
              <a:t>:</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mn-cs"/>
              </a:rPr>
              <a:t>Session Number</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mn-cs"/>
              </a:rPr>
              <a:t>: </a:t>
            </a:r>
            <a:r>
              <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cs typeface="+mn-cs"/>
              </a:rPr>
              <a:t>120 095 4238</a:t>
            </a: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7200" b="1" i="0" u="none" strike="noStrike" kern="1200" cap="none" spc="0" normalizeH="0" baseline="0" noProof="0" dirty="0">
                <a:ln>
                  <a:noFill/>
                </a:ln>
                <a:solidFill>
                  <a:srgbClr val="3E3E3C"/>
                </a:solidFill>
                <a:effectLst/>
                <a:uLnTx/>
                <a:uFillTx/>
                <a:latin typeface="Inherit"/>
                <a:ea typeface="Calibri" panose="020F0502020204030204" pitchFamily="34" charset="0"/>
                <a:cs typeface="Times New Roman" panose="02020603050405020304" pitchFamily="18" charset="0"/>
              </a:rPr>
              <a:t>Session Password: </a:t>
            </a:r>
            <a:r>
              <a:rPr kumimoji="0" lang="en-US" sz="72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d213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 </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If you have not registered, please do so on the D213 Course Homepage.</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Under Cohort sign-up:</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mn-cs"/>
              </a:rPr>
              <a:t>      </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Click on EXPLORE COHORT OFFERINGS</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mn-cs"/>
              </a:rPr>
              <a:t>      </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Click on View Details &amp; Enroll</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mn-cs"/>
              </a:rPr>
              <a:t>      </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Check the box Oct 10, 2021</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mn-cs"/>
              </a:rPr>
              <a:t>      </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Click ENROLL</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 </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See you soon! </a:t>
            </a:r>
            <a:endParaRPr kumimoji="0" lang="en-US" sz="7200" b="1" i="0" u="none" strike="noStrike" kern="1200" cap="none" spc="0" normalizeH="0" baseline="0" noProof="0" dirty="0">
              <a:ln>
                <a:noFill/>
              </a:ln>
              <a:solidFill>
                <a:prstClr val="black">
                  <a:lumMod val="85000"/>
                  <a:lumOff val="15000"/>
                </a:prstClr>
              </a:solidFill>
              <a:effectLst/>
              <a:uLnTx/>
              <a:uFillTx/>
              <a:latin typeface="Inherit"/>
              <a:ea typeface="+mn-ea"/>
              <a:cs typeface="+mn-cs"/>
            </a:endParaRPr>
          </a:p>
          <a:p>
            <a:pPr marL="0" marR="0" lvl="0" indent="0" algn="l" defTabSz="914400" rtl="0" eaLnBrk="1" fontAlgn="auto" latinLnBrk="0" hangingPunct="1">
              <a:lnSpc>
                <a:spcPct val="100000"/>
              </a:lnSpc>
              <a:spcBef>
                <a:spcPct val="20000"/>
              </a:spcBef>
              <a:spcAft>
                <a:spcPts val="600"/>
              </a:spcAft>
              <a:buClr>
                <a:srgbClr val="4472C4"/>
              </a:buClr>
              <a:buSzPct val="115000"/>
              <a:buFont typeface="Arial"/>
              <a:buChar char="•"/>
              <a:tabLst/>
              <a:defRPr/>
            </a:pPr>
            <a:endParaRPr kumimoji="0" lang="en-US" sz="7200" b="1" i="0" u="none" strike="noStrike" kern="1200" cap="none" spc="0" normalizeH="0" baseline="0" noProof="0" dirty="0">
              <a:ln>
                <a:noFill/>
              </a:ln>
              <a:solidFill>
                <a:prstClr val="black">
                  <a:lumMod val="85000"/>
                  <a:lumOff val="15000"/>
                </a:prstClr>
              </a:solidFill>
              <a:effectLst/>
              <a:uLnTx/>
              <a:uFillTx/>
              <a:latin typeface="Inherit"/>
              <a:ea typeface="+mn-ea"/>
              <a:cs typeface="+mn-cs"/>
            </a:endParaRPr>
          </a:p>
          <a:p>
            <a:pPr marL="0" marR="0" lvl="0" indent="0" algn="l" defTabSz="914400" rtl="0" eaLnBrk="1" fontAlgn="auto" latinLnBrk="0" hangingPunct="1">
              <a:lnSpc>
                <a:spcPct val="100000"/>
              </a:lnSpc>
              <a:spcBef>
                <a:spcPct val="20000"/>
              </a:spcBef>
              <a:spcAft>
                <a:spcPts val="600"/>
              </a:spcAft>
              <a:buClr>
                <a:srgbClr val="4472C4"/>
              </a:buClr>
              <a:buSzPct val="115000"/>
              <a:buFont typeface="Arial"/>
              <a:buChar char="•"/>
              <a:tabLst/>
              <a:defRPr/>
            </a:pPr>
            <a:r>
              <a:rPr kumimoji="0" lang="en-US" sz="7200" b="1" i="0" u="none" strike="noStrike" kern="1200" cap="none" spc="0" normalizeH="0" baseline="0" noProof="0" dirty="0">
                <a:ln>
                  <a:noFill/>
                </a:ln>
                <a:solidFill>
                  <a:prstClr val="black">
                    <a:lumMod val="85000"/>
                    <a:lumOff val="15000"/>
                  </a:prstClr>
                </a:solidFill>
                <a:effectLst/>
                <a:uLnTx/>
                <a:uFillTx/>
                <a:latin typeface="Inherit"/>
                <a:ea typeface="+mn-ea"/>
                <a:cs typeface="+mn-cs"/>
              </a:rPr>
              <a:t>Audio conference US TOLL</a:t>
            </a:r>
            <a:r>
              <a:rPr kumimoji="0" lang="en-US" sz="7200" b="0" i="0" u="none" strike="noStrike" kern="1200" cap="none" spc="0" normalizeH="0" baseline="0" noProof="0" dirty="0">
                <a:ln>
                  <a:noFill/>
                </a:ln>
                <a:solidFill>
                  <a:prstClr val="black">
                    <a:lumMod val="85000"/>
                    <a:lumOff val="15000"/>
                  </a:prstClr>
                </a:solidFill>
                <a:effectLst/>
                <a:uLnTx/>
                <a:uFillTx/>
                <a:latin typeface="Inherit"/>
                <a:ea typeface="+mn-ea"/>
                <a:cs typeface="+mn-cs"/>
              </a:rPr>
              <a:t>:+1-415-655-0003</a:t>
            </a:r>
          </a:p>
        </p:txBody>
      </p:sp>
    </p:spTree>
    <p:extLst>
      <p:ext uri="{BB962C8B-B14F-4D97-AF65-F5344CB8AC3E}">
        <p14:creationId xmlns:p14="http://schemas.microsoft.com/office/powerpoint/2010/main" val="23652259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C50ECF-6B8E-43B2-4C90-7FB1C815E2F1}"/>
              </a:ext>
            </a:extLst>
          </p:cNvPr>
          <p:cNvSpPr txBox="1"/>
          <p:nvPr/>
        </p:nvSpPr>
        <p:spPr>
          <a:xfrm>
            <a:off x="2092750" y="1489772"/>
            <a:ext cx="8190994" cy="3416320"/>
          </a:xfrm>
          <a:prstGeom prst="rect">
            <a:avLst/>
          </a:prstGeom>
          <a:noFill/>
        </p:spPr>
        <p:txBody>
          <a:bodyPr wrap="square">
            <a:spAutoFit/>
          </a:bodyPr>
          <a:lstStyle/>
          <a:p>
            <a:pPr algn="l"/>
            <a:r>
              <a:rPr lang="en-US" b="1" i="0" dirty="0">
                <a:solidFill>
                  <a:srgbClr val="202124"/>
                </a:solidFill>
                <a:effectLst/>
                <a:latin typeface="Google Sans"/>
              </a:rPr>
              <a:t>BACKWARD PROPAGATION OF ERRORS</a:t>
            </a:r>
          </a:p>
          <a:p>
            <a:pPr algn="l"/>
            <a:r>
              <a:rPr lang="en-US" b="0" i="0" dirty="0">
                <a:solidFill>
                  <a:srgbClr val="202124"/>
                </a:solidFill>
                <a:effectLst/>
                <a:latin typeface="Google Sans"/>
              </a:rPr>
              <a:t>Backpropagation, or backward propagation of errors, is </a:t>
            </a:r>
            <a:r>
              <a:rPr lang="en-US" b="0" i="0" dirty="0">
                <a:solidFill>
                  <a:srgbClr val="040C28"/>
                </a:solidFill>
                <a:effectLst/>
                <a:latin typeface="Google Sans"/>
              </a:rPr>
              <a:t>an algorithm that is designed to test for errors working back from output nodes to input nodes</a:t>
            </a:r>
            <a:r>
              <a:rPr lang="en-US" b="0" i="0" dirty="0">
                <a:solidFill>
                  <a:srgbClr val="202124"/>
                </a:solidFill>
                <a:effectLst/>
                <a:latin typeface="Google Sans"/>
              </a:rPr>
              <a:t>. It's an important mathematical tool for improving the accuracy of predictions in data mining and machine learning.</a:t>
            </a:r>
          </a:p>
          <a:p>
            <a:pPr algn="l"/>
            <a:endParaRPr lang="en-US" dirty="0">
              <a:solidFill>
                <a:srgbClr val="202124"/>
              </a:solidFill>
              <a:latin typeface="Google Sans"/>
            </a:endParaRPr>
          </a:p>
          <a:p>
            <a:pPr algn="l"/>
            <a:r>
              <a:rPr lang="en-US" b="0" i="0" dirty="0">
                <a:solidFill>
                  <a:srgbClr val="0B0B0B"/>
                </a:solidFill>
                <a:effectLst/>
                <a:latin typeface="Open Sans" panose="020B0606030504020204" pitchFamily="34" charset="0"/>
              </a:rPr>
              <a:t>Hidden Markov Models (HMM's) and Recurrent Neural Networks (RNN’s) have been used successfully in speech recognition.</a:t>
            </a:r>
          </a:p>
          <a:p>
            <a:pPr algn="l"/>
            <a:endParaRPr lang="en-US" dirty="0">
              <a:solidFill>
                <a:srgbClr val="0B0B0B"/>
              </a:solidFill>
              <a:latin typeface="Open Sans" panose="020B0606030504020204" pitchFamily="34" charset="0"/>
            </a:endParaRPr>
          </a:p>
          <a:p>
            <a:pPr algn="l">
              <a:buFont typeface="Arial" panose="020B0604020202020204" pitchFamily="34" charset="0"/>
              <a:buChar char="•"/>
            </a:pPr>
            <a:r>
              <a:rPr lang="en-US" b="0" i="0" dirty="0">
                <a:solidFill>
                  <a:srgbClr val="0B0B0B"/>
                </a:solidFill>
                <a:effectLst/>
                <a:latin typeface="Open Sans" panose="020B0606030504020204" pitchFamily="34" charset="0"/>
              </a:rPr>
              <a:t>Voice User Interface and (VUI) overview</a:t>
            </a:r>
          </a:p>
          <a:p>
            <a:pPr algn="l">
              <a:buFont typeface="Arial" panose="020B0604020202020204" pitchFamily="34" charset="0"/>
              <a:buChar char="•"/>
            </a:pPr>
            <a:r>
              <a:rPr lang="en-US" b="0" i="0" dirty="0">
                <a:solidFill>
                  <a:srgbClr val="0B0B0B"/>
                </a:solidFill>
                <a:effectLst/>
                <a:latin typeface="Open Sans" panose="020B0606030504020204" pitchFamily="34" charset="0"/>
              </a:rPr>
              <a:t>VUI applications</a:t>
            </a:r>
          </a:p>
          <a:p>
            <a:pPr algn="l"/>
            <a:endParaRPr lang="en-US" b="0" i="0" dirty="0">
              <a:solidFill>
                <a:srgbClr val="202124"/>
              </a:solidFill>
              <a:effectLst/>
              <a:latin typeface="Roboto" panose="02000000000000000000" pitchFamily="2" charset="0"/>
            </a:endParaRPr>
          </a:p>
        </p:txBody>
      </p:sp>
    </p:spTree>
    <p:extLst>
      <p:ext uri="{BB962C8B-B14F-4D97-AF65-F5344CB8AC3E}">
        <p14:creationId xmlns:p14="http://schemas.microsoft.com/office/powerpoint/2010/main" val="208237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9843A3-448F-9C7D-F056-304FC3AD3365}"/>
              </a:ext>
            </a:extLst>
          </p:cNvPr>
          <p:cNvSpPr txBox="1"/>
          <p:nvPr/>
        </p:nvSpPr>
        <p:spPr>
          <a:xfrm>
            <a:off x="781596" y="744973"/>
            <a:ext cx="7448004" cy="369332"/>
          </a:xfrm>
          <a:prstGeom prst="rect">
            <a:avLst/>
          </a:prstGeom>
          <a:solidFill>
            <a:schemeClr val="accent1">
              <a:lumMod val="20000"/>
              <a:lumOff val="80000"/>
            </a:schemeClr>
          </a:solidFill>
        </p:spPr>
        <p:txBody>
          <a:bodyPr wrap="square">
            <a:spAutoFit/>
          </a:bodyPr>
          <a:lstStyle/>
          <a:p>
            <a:r>
              <a:rPr lang="en-US" b="1" dirty="0">
                <a:solidFill>
                  <a:srgbClr val="444444"/>
                </a:solidFill>
                <a:latin typeface="-apple-system"/>
              </a:rPr>
              <a:t>Code in R to import, reading, and concatenate UCI Text Files</a:t>
            </a:r>
            <a:r>
              <a:rPr lang="en-US" i="0" dirty="0">
                <a:solidFill>
                  <a:srgbClr val="444444"/>
                </a:solidFill>
                <a:effectLst/>
                <a:latin typeface="-apple-system"/>
              </a:rPr>
              <a:t>.</a:t>
            </a:r>
          </a:p>
        </p:txBody>
      </p:sp>
      <p:sp>
        <p:nvSpPr>
          <p:cNvPr id="4" name="TextBox 3">
            <a:extLst>
              <a:ext uri="{FF2B5EF4-FFF2-40B4-BE49-F238E27FC236}">
                <a16:creationId xmlns:a16="http://schemas.microsoft.com/office/drawing/2014/main" id="{3A2D2C10-B1AA-0C62-77B3-44AEAFEF731A}"/>
              </a:ext>
            </a:extLst>
          </p:cNvPr>
          <p:cNvSpPr txBox="1"/>
          <p:nvPr/>
        </p:nvSpPr>
        <p:spPr>
          <a:xfrm>
            <a:off x="781595" y="1270376"/>
            <a:ext cx="7740967" cy="369332"/>
          </a:xfrm>
          <a:prstGeom prst="rect">
            <a:avLst/>
          </a:prstGeom>
          <a:noFill/>
        </p:spPr>
        <p:txBody>
          <a:bodyPr wrap="square">
            <a:spAutoFit/>
          </a:bodyPr>
          <a:lstStyle/>
          <a:p>
            <a:r>
              <a:rPr lang="en-US" dirty="0"/>
              <a:t>reviews &lt;-read.csv("beer_reviews.csv", </a:t>
            </a:r>
            <a:r>
              <a:rPr lang="en-US" dirty="0" err="1"/>
              <a:t>stringsAsFactors</a:t>
            </a:r>
            <a:r>
              <a:rPr lang="en-US" dirty="0"/>
              <a:t> = FALSE)</a:t>
            </a:r>
          </a:p>
        </p:txBody>
      </p:sp>
      <p:sp>
        <p:nvSpPr>
          <p:cNvPr id="6" name="TextBox 5">
            <a:extLst>
              <a:ext uri="{FF2B5EF4-FFF2-40B4-BE49-F238E27FC236}">
                <a16:creationId xmlns:a16="http://schemas.microsoft.com/office/drawing/2014/main" id="{D1233069-3B33-AE58-237A-825090D0793B}"/>
              </a:ext>
            </a:extLst>
          </p:cNvPr>
          <p:cNvSpPr txBox="1"/>
          <p:nvPr/>
        </p:nvSpPr>
        <p:spPr>
          <a:xfrm>
            <a:off x="945472" y="1795779"/>
            <a:ext cx="10178248" cy="923330"/>
          </a:xfrm>
          <a:prstGeom prst="rect">
            <a:avLst/>
          </a:prstGeom>
          <a:noFill/>
        </p:spPr>
        <p:txBody>
          <a:bodyPr wrap="square">
            <a:spAutoFit/>
          </a:bodyPr>
          <a:lstStyle/>
          <a:p>
            <a:r>
              <a:rPr lang="en-US" dirty="0"/>
              <a:t>#load yelp review dataset</a:t>
            </a:r>
          </a:p>
          <a:p>
            <a:r>
              <a:rPr lang="en-US" dirty="0" err="1"/>
              <a:t>yelp_df</a:t>
            </a:r>
            <a:r>
              <a:rPr lang="en-US" dirty="0"/>
              <a:t>&lt;- read.csv("C:/Users/armsn1/Documents/yelp_labelled.txt", </a:t>
            </a:r>
            <a:r>
              <a:rPr lang="en-US" dirty="0" err="1"/>
              <a:t>stringsAsFactors</a:t>
            </a:r>
            <a:r>
              <a:rPr lang="en-US" dirty="0"/>
              <a:t> = FALSE, </a:t>
            </a:r>
          </a:p>
          <a:p>
            <a:r>
              <a:rPr lang="en-US" dirty="0"/>
              <a:t>                   header = FALSE, </a:t>
            </a:r>
            <a:r>
              <a:rPr lang="en-US" dirty="0" err="1"/>
              <a:t>sep</a:t>
            </a:r>
            <a:r>
              <a:rPr lang="en-US" dirty="0"/>
              <a:t> = "\t")</a:t>
            </a:r>
          </a:p>
        </p:txBody>
      </p:sp>
      <p:pic>
        <p:nvPicPr>
          <p:cNvPr id="8" name="Picture 7">
            <a:extLst>
              <a:ext uri="{FF2B5EF4-FFF2-40B4-BE49-F238E27FC236}">
                <a16:creationId xmlns:a16="http://schemas.microsoft.com/office/drawing/2014/main" id="{B2EB4507-0F4D-9C05-4D45-22D26B4DD264}"/>
              </a:ext>
            </a:extLst>
          </p:cNvPr>
          <p:cNvPicPr>
            <a:picLocks noChangeAspect="1"/>
          </p:cNvPicPr>
          <p:nvPr/>
        </p:nvPicPr>
        <p:blipFill>
          <a:blip r:embed="rId2"/>
          <a:stretch>
            <a:fillRect/>
          </a:stretch>
        </p:blipFill>
        <p:spPr>
          <a:xfrm>
            <a:off x="1104900" y="3086100"/>
            <a:ext cx="9982200" cy="685800"/>
          </a:xfrm>
          <a:prstGeom prst="rect">
            <a:avLst/>
          </a:prstGeom>
        </p:spPr>
      </p:pic>
      <p:pic>
        <p:nvPicPr>
          <p:cNvPr id="10" name="Picture 9">
            <a:extLst>
              <a:ext uri="{FF2B5EF4-FFF2-40B4-BE49-F238E27FC236}">
                <a16:creationId xmlns:a16="http://schemas.microsoft.com/office/drawing/2014/main" id="{837EE987-1381-1B96-FBF4-FF9737EC651E}"/>
              </a:ext>
            </a:extLst>
          </p:cNvPr>
          <p:cNvPicPr>
            <a:picLocks noChangeAspect="1"/>
          </p:cNvPicPr>
          <p:nvPr/>
        </p:nvPicPr>
        <p:blipFill>
          <a:blip r:embed="rId3"/>
          <a:stretch>
            <a:fillRect/>
          </a:stretch>
        </p:blipFill>
        <p:spPr>
          <a:xfrm>
            <a:off x="945472" y="3984501"/>
            <a:ext cx="10141628" cy="895350"/>
          </a:xfrm>
          <a:prstGeom prst="rect">
            <a:avLst/>
          </a:prstGeom>
        </p:spPr>
      </p:pic>
      <p:sp>
        <p:nvSpPr>
          <p:cNvPr id="12" name="TextBox 11">
            <a:extLst>
              <a:ext uri="{FF2B5EF4-FFF2-40B4-BE49-F238E27FC236}">
                <a16:creationId xmlns:a16="http://schemas.microsoft.com/office/drawing/2014/main" id="{19239DDA-752E-CCBA-4D44-1B7DA7398B70}"/>
              </a:ext>
            </a:extLst>
          </p:cNvPr>
          <p:cNvSpPr txBox="1"/>
          <p:nvPr/>
        </p:nvSpPr>
        <p:spPr>
          <a:xfrm>
            <a:off x="882774" y="4839359"/>
            <a:ext cx="10267024" cy="1200329"/>
          </a:xfrm>
          <a:prstGeom prst="rect">
            <a:avLst/>
          </a:prstGeom>
          <a:noFill/>
        </p:spPr>
        <p:txBody>
          <a:bodyPr wrap="square">
            <a:spAutoFit/>
          </a:bodyPr>
          <a:lstStyle/>
          <a:p>
            <a:pPr algn="l"/>
            <a:r>
              <a:rPr lang="en-US" b="1" i="0" dirty="0">
                <a:solidFill>
                  <a:srgbClr val="202124"/>
                </a:solidFill>
                <a:effectLst/>
                <a:latin typeface="Google Sans"/>
              </a:rPr>
              <a:t>Can use the </a:t>
            </a:r>
            <a:r>
              <a:rPr lang="en-US" b="1" i="0" dirty="0" err="1">
                <a:solidFill>
                  <a:srgbClr val="202124"/>
                </a:solidFill>
                <a:effectLst/>
                <a:latin typeface="Google Sans"/>
              </a:rPr>
              <a:t>rbind</a:t>
            </a:r>
            <a:r>
              <a:rPr lang="en-US" b="1" i="0" dirty="0">
                <a:solidFill>
                  <a:srgbClr val="202124"/>
                </a:solidFill>
                <a:effectLst/>
                <a:latin typeface="Google Sans"/>
              </a:rPr>
              <a:t>() and the </a:t>
            </a:r>
            <a:r>
              <a:rPr lang="en-US" b="1" i="0" dirty="0" err="1">
                <a:solidFill>
                  <a:srgbClr val="202124"/>
                </a:solidFill>
                <a:effectLst/>
                <a:latin typeface="Google Sans"/>
              </a:rPr>
              <a:t>cbind</a:t>
            </a:r>
            <a:r>
              <a:rPr lang="en-US" b="1" i="0" dirty="0">
                <a:solidFill>
                  <a:srgbClr val="202124"/>
                </a:solidFill>
                <a:effectLst/>
                <a:latin typeface="Google Sans"/>
              </a:rPr>
              <a:t>() functions to combine two data frames together in R.</a:t>
            </a:r>
            <a:endParaRPr lang="en-US" b="0" i="0" dirty="0">
              <a:solidFill>
                <a:srgbClr val="202124"/>
              </a:solidFill>
              <a:effectLst/>
              <a:latin typeface="Google Sans"/>
            </a:endParaRPr>
          </a:p>
          <a:p>
            <a:pPr algn="l">
              <a:buFont typeface="+mj-lt"/>
              <a:buAutoNum type="arabicPeriod"/>
            </a:pPr>
            <a:r>
              <a:rPr lang="en-US" b="0" i="0" dirty="0" err="1">
                <a:solidFill>
                  <a:srgbClr val="202124"/>
                </a:solidFill>
                <a:effectLst/>
                <a:latin typeface="Google Sans"/>
              </a:rPr>
              <a:t>rbind</a:t>
            </a:r>
            <a:r>
              <a:rPr lang="en-US" b="0" i="0" dirty="0">
                <a:solidFill>
                  <a:srgbClr val="202124"/>
                </a:solidFill>
                <a:effectLst/>
                <a:latin typeface="Google Sans"/>
              </a:rPr>
              <a:t>() - combines two data frames vertically.</a:t>
            </a:r>
          </a:p>
          <a:p>
            <a:pPr algn="l">
              <a:buFont typeface="+mj-lt"/>
              <a:buAutoNum type="arabicPeriod"/>
            </a:pPr>
            <a:r>
              <a:rPr lang="en-US" b="0" i="0" dirty="0" err="1">
                <a:solidFill>
                  <a:srgbClr val="202124"/>
                </a:solidFill>
                <a:effectLst/>
                <a:latin typeface="Google Sans"/>
              </a:rPr>
              <a:t>cbind</a:t>
            </a:r>
            <a:r>
              <a:rPr lang="en-US" b="0" i="0" dirty="0">
                <a:solidFill>
                  <a:srgbClr val="202124"/>
                </a:solidFill>
                <a:effectLst/>
                <a:latin typeface="Google Sans"/>
              </a:rPr>
              <a:t>() - combines two data frames </a:t>
            </a:r>
            <a:r>
              <a:rPr lang="en-US" b="0" i="0">
                <a:solidFill>
                  <a:srgbClr val="202124"/>
                </a:solidFill>
                <a:effectLst/>
                <a:latin typeface="Google Sans"/>
              </a:rPr>
              <a:t>horizontally.</a:t>
            </a:r>
            <a:br>
              <a:rPr lang="en-US" b="0" i="0" dirty="0">
                <a:solidFill>
                  <a:srgbClr val="202124"/>
                </a:solidFill>
                <a:effectLst/>
                <a:latin typeface="Roboto" panose="02000000000000000000" pitchFamily="2" charset="0"/>
              </a:rPr>
            </a:br>
            <a:endParaRPr lang="en-US" dirty="0"/>
          </a:p>
        </p:txBody>
      </p:sp>
    </p:spTree>
    <p:extLst>
      <p:ext uri="{BB962C8B-B14F-4D97-AF65-F5344CB8AC3E}">
        <p14:creationId xmlns:p14="http://schemas.microsoft.com/office/powerpoint/2010/main" val="482793061"/>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D04D210519E44F9FB2C656DF5B995E" ma:contentTypeVersion="14" ma:contentTypeDescription="Create a new document." ma:contentTypeScope="" ma:versionID="8fcb5425bca7e86b5213571feb7340e2">
  <xsd:schema xmlns:xsd="http://www.w3.org/2001/XMLSchema" xmlns:xs="http://www.w3.org/2001/XMLSchema" xmlns:p="http://schemas.microsoft.com/office/2006/metadata/properties" xmlns:ns2="5219d4c8-795e-442d-a545-1d1cf73404ab" xmlns:ns3="ab2b8ef4-cbcb-485b-b25d-5e6dddf9f1f4" targetNamespace="http://schemas.microsoft.com/office/2006/metadata/properties" ma:root="true" ma:fieldsID="a650b749ff5850013e58798af698b16a" ns2:_="" ns3:_="">
    <xsd:import namespace="5219d4c8-795e-442d-a545-1d1cf73404ab"/>
    <xsd:import namespace="ab2b8ef4-cbcb-485b-b25d-5e6dddf9f1f4"/>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bjectDetectorVersions"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19d4c8-795e-442d-a545-1d1cf73404a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9dee2c58-c746-49b0-9f46-573220e7d6dd}" ma:internalName="TaxCatchAll" ma:showField="CatchAllData" ma:web="5219d4c8-795e-442d-a545-1d1cf73404a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b2b8ef4-cbcb-485b-b25d-5e6dddf9f1f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acb2b71a-ac8b-4347-9f63-f75d234e2459"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b2b8ef4-cbcb-485b-b25d-5e6dddf9f1f4">
      <Terms xmlns="http://schemas.microsoft.com/office/infopath/2007/PartnerControls"/>
    </lcf76f155ced4ddcb4097134ff3c332f>
    <TaxCatchAll xmlns="5219d4c8-795e-442d-a545-1d1cf73404ab" xsi:nil="true"/>
  </documentManagement>
</p:properties>
</file>

<file path=customXml/itemProps1.xml><?xml version="1.0" encoding="utf-8"?>
<ds:datastoreItem xmlns:ds="http://schemas.openxmlformats.org/officeDocument/2006/customXml" ds:itemID="{FDE24622-6EB1-437B-872B-B978567A3AEB}"/>
</file>

<file path=customXml/itemProps2.xml><?xml version="1.0" encoding="utf-8"?>
<ds:datastoreItem xmlns:ds="http://schemas.openxmlformats.org/officeDocument/2006/customXml" ds:itemID="{982EE47F-9846-45E2-B956-BF2BB37C7934}"/>
</file>

<file path=customXml/itemProps3.xml><?xml version="1.0" encoding="utf-8"?>
<ds:datastoreItem xmlns:ds="http://schemas.openxmlformats.org/officeDocument/2006/customXml" ds:itemID="{9C123BFE-B518-4D1B-AD87-5E8EA0D8A3A9}"/>
</file>

<file path=docProps/app.xml><?xml version="1.0" encoding="utf-8"?>
<Properties xmlns="http://schemas.openxmlformats.org/officeDocument/2006/extended-properties" xmlns:vt="http://schemas.openxmlformats.org/officeDocument/2006/docPropsVTypes">
  <TotalTime>9397</TotalTime>
  <Words>10381</Words>
  <Application>Microsoft Office PowerPoint</Application>
  <PresentationFormat>Widescreen</PresentationFormat>
  <Paragraphs>768</Paragraphs>
  <Slides>86</Slides>
  <Notes>0</Notes>
  <HiddenSlides>0</HiddenSlides>
  <MMClips>0</MMClips>
  <ScaleCrop>false</ScaleCrop>
  <HeadingPairs>
    <vt:vector size="6" baseType="variant">
      <vt:variant>
        <vt:lpstr>Fonts Used</vt:lpstr>
      </vt:variant>
      <vt:variant>
        <vt:i4>26</vt:i4>
      </vt:variant>
      <vt:variant>
        <vt:lpstr>Theme</vt:lpstr>
      </vt:variant>
      <vt:variant>
        <vt:i4>2</vt:i4>
      </vt:variant>
      <vt:variant>
        <vt:lpstr>Slide Titles</vt:lpstr>
      </vt:variant>
      <vt:variant>
        <vt:i4>86</vt:i4>
      </vt:variant>
    </vt:vector>
  </HeadingPairs>
  <TitlesOfParts>
    <vt:vector size="114" baseType="lpstr">
      <vt:lpstr>-apple-system</vt:lpstr>
      <vt:lpstr>Arial</vt:lpstr>
      <vt:lpstr>Arial Unicode MS</vt:lpstr>
      <vt:lpstr>ArialMT</vt:lpstr>
      <vt:lpstr>Cabr</vt:lpstr>
      <vt:lpstr>Calibri</vt:lpstr>
      <vt:lpstr>Calibri Light</vt:lpstr>
      <vt:lpstr>Cambria</vt:lpstr>
      <vt:lpstr>charter</vt:lpstr>
      <vt:lpstr>CIDFont+F2</vt:lpstr>
      <vt:lpstr>Garamond</vt:lpstr>
      <vt:lpstr>Google Sans</vt:lpstr>
      <vt:lpstr>Helvetica</vt:lpstr>
      <vt:lpstr>Helvetica Neue</vt:lpstr>
      <vt:lpstr>inherit</vt:lpstr>
      <vt:lpstr>inherit</vt:lpstr>
      <vt:lpstr>inter var</vt:lpstr>
      <vt:lpstr>Lato</vt:lpstr>
      <vt:lpstr>Open Sans</vt:lpstr>
      <vt:lpstr>Roboto</vt:lpstr>
      <vt:lpstr>Segoe UI</vt:lpstr>
      <vt:lpstr>Segoe UI Semibold</vt:lpstr>
      <vt:lpstr>sohne</vt:lpstr>
      <vt:lpstr>Times New Roman</vt:lpstr>
      <vt:lpstr>Wingdings</vt:lpstr>
      <vt:lpstr>YouTube Sans</vt:lpstr>
      <vt:lpstr>Office Theme</vt:lpstr>
      <vt:lpstr>Organic</vt:lpstr>
      <vt:lpstr>WELCOME TO D213</vt:lpstr>
      <vt:lpstr>PowerPoint Presentation</vt:lpstr>
      <vt:lpstr>Task 2: Sentiment Analysis:       Neural Network (NN)        Natural Language Processing (NLP)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Festus Elleh</dc:creator>
  <cp:lastModifiedBy>Dr. Festus Elleh</cp:lastModifiedBy>
  <cp:revision>9</cp:revision>
  <dcterms:created xsi:type="dcterms:W3CDTF">2022-08-17T20:30:56Z</dcterms:created>
  <dcterms:modified xsi:type="dcterms:W3CDTF">2024-04-22T03:54:59Z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0x0101006DD04D210519E44F9FB2C656DF5B995E</vt:lpwstr>
  </property>
</Properties>
</file>